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4"/>
  </p:sldMasterIdLst>
  <p:notesMasterIdLst>
    <p:notesMasterId r:id="rId13"/>
  </p:notesMasterIdLst>
  <p:sldIdLst>
    <p:sldId id="997" r:id="rId5"/>
    <p:sldId id="990" r:id="rId6"/>
    <p:sldId id="989" r:id="rId7"/>
    <p:sldId id="986" r:id="rId8"/>
    <p:sldId id="996" r:id="rId9"/>
    <p:sldId id="993" r:id="rId10"/>
    <p:sldId id="998" r:id="rId11"/>
    <p:sldId id="39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A2396AF-97C9-310B-3273-FF615D8963B3}" name="Surratt, Hilary L." initials="SHL" userId="S::hlsu223@uky.edu::11e77341-0895-4a70-b5e3-877080365b9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rn, Philip A." initials="KPA" lastIdx="7" clrIdx="21">
    <p:extLst>
      <p:ext uri="{19B8F6BF-5375-455C-9EA6-DF929625EA0E}">
        <p15:presenceInfo xmlns:p15="http://schemas.microsoft.com/office/powerpoint/2012/main" userId="S-1-5-21-1177238915-1645522239-725345543-54228" providerId="AD"/>
      </p:ext>
    </p:extLst>
  </p:cmAuthor>
  <p:cmAuthor id="2" name="Wray, Anne" initials="WA" lastIdx="6" clrIdx="1">
    <p:extLst>
      <p:ext uri="{19B8F6BF-5375-455C-9EA6-DF929625EA0E}">
        <p15:presenceInfo xmlns:p15="http://schemas.microsoft.com/office/powerpoint/2012/main" userId="S-1-5-21-1177238915-1645522239-725345543-187543" providerId="AD"/>
      </p:ext>
    </p:extLst>
  </p:cmAuthor>
  <p:cmAuthor id="3" name="Erin Pennington" initials="EP" lastIdx="58" clrIdx="2">
    <p:extLst>
      <p:ext uri="{19B8F6BF-5375-455C-9EA6-DF929625EA0E}">
        <p15:presenceInfo xmlns:p15="http://schemas.microsoft.com/office/powerpoint/2012/main" userId="S-1-5-21-1275210071-583907252-725345543-93110" providerId="AD"/>
      </p:ext>
    </p:extLst>
  </p:cmAuthor>
  <p:cmAuthor id="4" name="Daniel Lodes" initials="DL" lastIdx="48" clrIdx="3">
    <p:extLst>
      <p:ext uri="{19B8F6BF-5375-455C-9EA6-DF929625EA0E}">
        <p15:presenceInfo xmlns:p15="http://schemas.microsoft.com/office/powerpoint/2012/main" userId="S-1-5-21-1275210071-583907252-725345543-23449" providerId="AD"/>
      </p:ext>
    </p:extLst>
  </p:cmAuthor>
  <p:cmAuthor id="5" name="Ellen Deninger" initials="ED" lastIdx="74" clrIdx="4">
    <p:extLst>
      <p:ext uri="{19B8F6BF-5375-455C-9EA6-DF929625EA0E}">
        <p15:presenceInfo xmlns:p15="http://schemas.microsoft.com/office/powerpoint/2012/main" userId="S-1-5-21-1275210071-583907252-725345543-174259" providerId="AD"/>
      </p:ext>
    </p:extLst>
  </p:cmAuthor>
  <p:cmAuthor id="6" name="Wray, Anne" initials="WA [2]" lastIdx="1" clrIdx="5">
    <p:extLst>
      <p:ext uri="{19B8F6BF-5375-455C-9EA6-DF929625EA0E}">
        <p15:presenceInfo xmlns:p15="http://schemas.microsoft.com/office/powerpoint/2012/main" userId="S::achutc0@uky.edu::589cfbfc-b838-451c-90eb-a5c2d965d678" providerId="AD"/>
      </p:ext>
    </p:extLst>
  </p:cmAuthor>
  <p:cmAuthor id="7" name="Shannon Chism" initials="SC" lastIdx="13" clrIdx="6">
    <p:extLst>
      <p:ext uri="{19B8F6BF-5375-455C-9EA6-DF929625EA0E}">
        <p15:presenceInfo xmlns:p15="http://schemas.microsoft.com/office/powerpoint/2012/main" userId="S-1-5-21-1275210071-583907252-725345543-140807" providerId="AD"/>
      </p:ext>
    </p:extLst>
  </p:cmAuthor>
  <p:cmAuthor id="8" name="Eric Tomasini" initials="ET" lastIdx="4" clrIdx="7">
    <p:extLst>
      <p:ext uri="{19B8F6BF-5375-455C-9EA6-DF929625EA0E}">
        <p15:presenceInfo xmlns:p15="http://schemas.microsoft.com/office/powerpoint/2012/main" userId="S-1-5-21-1275210071-583907252-725345543-140860" providerId="AD"/>
      </p:ext>
    </p:extLst>
  </p:cmAuthor>
  <p:cmAuthor id="9" name="Erin Pennington" initials="EP [2]" lastIdx="15" clrIdx="8">
    <p:extLst>
      <p:ext uri="{19B8F6BF-5375-455C-9EA6-DF929625EA0E}">
        <p15:presenceInfo xmlns:p15="http://schemas.microsoft.com/office/powerpoint/2012/main" userId="S::epennington@huronconsultinggroup.com::a1572513-d715-494c-b2a3-408bdcd23846" providerId="AD"/>
      </p:ext>
    </p:extLst>
  </p:cmAuthor>
  <p:cmAuthor id="10" name="Ellen Cote" initials="EC" lastIdx="58" clrIdx="9">
    <p:extLst>
      <p:ext uri="{19B8F6BF-5375-455C-9EA6-DF929625EA0E}">
        <p15:presenceInfo xmlns:p15="http://schemas.microsoft.com/office/powerpoint/2012/main" userId="S::ecote@huronconsultinggroup.com::f0d9be81-8d6a-490e-b06a-d893878fc6bd" providerId="AD"/>
      </p:ext>
    </p:extLst>
  </p:cmAuthor>
  <p:cmAuthor id="11" name="Brynna Lipson" initials="BL [2]" lastIdx="169" clrIdx="10">
    <p:extLst>
      <p:ext uri="{19B8F6BF-5375-455C-9EA6-DF929625EA0E}">
        <p15:presenceInfo xmlns:p15="http://schemas.microsoft.com/office/powerpoint/2012/main" userId="S::blipson@huronconsultinggroup.com::2053781d-c7a4-4502-aef2-ba66d9643929" providerId="AD"/>
      </p:ext>
    </p:extLst>
  </p:cmAuthor>
  <p:cmAuthor id="12" name="Heskel, Jessica" initials="HJ" lastIdx="18" clrIdx="11">
    <p:extLst>
      <p:ext uri="{19B8F6BF-5375-455C-9EA6-DF929625EA0E}">
        <p15:presenceInfo xmlns:p15="http://schemas.microsoft.com/office/powerpoint/2012/main" userId="S::jhesk2@uky.edu::44ba0410-524d-4dbf-85b9-a27279cdda47" providerId="AD"/>
      </p:ext>
    </p:extLst>
  </p:cmAuthor>
  <p:cmAuthor id="13" name="Daniel Lodes" initials="DL [2]" lastIdx="24" clrIdx="12">
    <p:extLst>
      <p:ext uri="{19B8F6BF-5375-455C-9EA6-DF929625EA0E}">
        <p15:presenceInfo xmlns:p15="http://schemas.microsoft.com/office/powerpoint/2012/main" userId="S::dlodes@huronconsultinggroup.com::31830e96-3a6a-4d83-8fe6-16ebfec81279" providerId="AD"/>
      </p:ext>
    </p:extLst>
  </p:cmAuthor>
  <p:cmAuthor id="14" name="Brittany Matson" initials="BM" lastIdx="3" clrIdx="13">
    <p:extLst>
      <p:ext uri="{19B8F6BF-5375-455C-9EA6-DF929625EA0E}">
        <p15:presenceInfo xmlns:p15="http://schemas.microsoft.com/office/powerpoint/2012/main" userId="S::brittany.matson_forteresearch.com#ext#@l.uky.edu::2b1d2dfb-0ab2-4e5f-a729-49afa18d303e" providerId="AD"/>
      </p:ext>
    </p:extLst>
  </p:cmAuthor>
  <p:cmAuthor id="15" name="Eric Tomasini" initials="ET [2]" lastIdx="19" clrIdx="14">
    <p:extLst>
      <p:ext uri="{19B8F6BF-5375-455C-9EA6-DF929625EA0E}">
        <p15:presenceInfo xmlns:p15="http://schemas.microsoft.com/office/powerpoint/2012/main" userId="S::etomasini@huronconsultinggroup.com::e77342ec-f518-45c2-bfb8-0e4982bc4e2d" providerId="AD"/>
      </p:ext>
    </p:extLst>
  </p:cmAuthor>
  <p:cmAuthor id="16" name="Ellen Deninger" initials="ED [2]" lastIdx="2" clrIdx="15">
    <p:extLst>
      <p:ext uri="{19B8F6BF-5375-455C-9EA6-DF929625EA0E}">
        <p15:presenceInfo xmlns:p15="http://schemas.microsoft.com/office/powerpoint/2012/main" userId="S::edeninger_huronconsultinggroup.com#ext#@l.uky.edu::ee3623c2-0478-4715-9504-a1eeab55d492" providerId="AD"/>
      </p:ext>
    </p:extLst>
  </p:cmAuthor>
  <p:cmAuthor id="17" name="Samantha Herbst" initials="SH" lastIdx="132" clrIdx="16">
    <p:extLst>
      <p:ext uri="{19B8F6BF-5375-455C-9EA6-DF929625EA0E}">
        <p15:presenceInfo xmlns:p15="http://schemas.microsoft.com/office/powerpoint/2012/main" userId="S::sherbst@huronconsultinggroup.com::d8d30b96-e928-452e-9270-742b083aa2ef" providerId="AD"/>
      </p:ext>
    </p:extLst>
  </p:cmAuthor>
  <p:cmAuthor id="18" name="Stoops, William" initials="SW" lastIdx="11" clrIdx="17">
    <p:extLst>
      <p:ext uri="{19B8F6BF-5375-455C-9EA6-DF929625EA0E}">
        <p15:presenceInfo xmlns:p15="http://schemas.microsoft.com/office/powerpoint/2012/main" userId="S::wwstoo0@uky.edu::f3413187-d7d2-400d-b39f-7436447d9343" providerId="AD"/>
      </p:ext>
    </p:extLst>
  </p:cmAuthor>
  <p:cmAuthor id="19" name="Jenkins, Adriana" initials="JA" lastIdx="6" clrIdx="18">
    <p:extLst>
      <p:ext uri="{19B8F6BF-5375-455C-9EA6-DF929625EA0E}">
        <p15:presenceInfo xmlns:p15="http://schemas.microsoft.com/office/powerpoint/2012/main" userId="S::aje245@uky.edu::2163910e-c7fc-4bef-9850-7ac6e57c0c49" providerId="AD"/>
      </p:ext>
    </p:extLst>
  </p:cmAuthor>
  <p:cmAuthor id="20" name="Bartonbaxter, Marietta" initials="BM" lastIdx="1" clrIdx="19">
    <p:extLst>
      <p:ext uri="{19B8F6BF-5375-455C-9EA6-DF929625EA0E}">
        <p15:presenceInfo xmlns:p15="http://schemas.microsoft.com/office/powerpoint/2012/main" userId="S::mbart00@uky.edu::6754d8a7-e8d5-4231-a604-8c4596ad138f" providerId="AD"/>
      </p:ext>
    </p:extLst>
  </p:cmAuthor>
  <p:cmAuthor id="21" name="Kostrub, Elizabeth R." initials="KER" lastIdx="23" clrIdx="20">
    <p:extLst>
      <p:ext uri="{19B8F6BF-5375-455C-9EA6-DF929625EA0E}">
        <p15:presenceInfo xmlns:p15="http://schemas.microsoft.com/office/powerpoint/2012/main" userId="S-1-5-21-1177238915-1645522239-725345543-220380" providerId="AD"/>
      </p:ext>
    </p:extLst>
  </p:cmAuthor>
  <p:cmAuthor id="22" name="Kelly, Thomas H." initials="KTH" lastIdx="3" clrIdx="22">
    <p:extLst>
      <p:ext uri="{19B8F6BF-5375-455C-9EA6-DF929625EA0E}">
        <p15:presenceInfo xmlns:p15="http://schemas.microsoft.com/office/powerpoint/2012/main" userId="S::thkelly@uky.edu::3d165ccf-b029-4dab-9dcc-7a335ac78b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A0"/>
    <a:srgbClr val="FF9900"/>
    <a:srgbClr val="339933"/>
    <a:srgbClr val="D5FFEA"/>
    <a:srgbClr val="CCFFCC"/>
    <a:srgbClr val="E7ECF3"/>
    <a:srgbClr val="1048A4"/>
    <a:srgbClr val="FF6600"/>
    <a:srgbClr val="00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BC3BF3-D0C0-6C45-8A37-926A774BFDDD}" v="4" dt="2024-12-12T13:22:22.2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48"/>
    <p:restoredTop sz="96327"/>
  </p:normalViewPr>
  <p:slideViewPr>
    <p:cSldViewPr snapToGrid="0">
      <p:cViewPr varScale="1">
        <p:scale>
          <a:sx n="123" d="100"/>
          <a:sy n="123" d="100"/>
        </p:scale>
        <p:origin x="192" y="192"/>
      </p:cViewPr>
      <p:guideLst>
        <p:guide orient="horz" pos="9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08CC7B-A4FB-2548-BDE2-5683E1C309A9}" type="doc">
      <dgm:prSet loTypeId="urn:microsoft.com/office/officeart/2005/8/layout/targe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CD41E3-F70F-1F4B-9B17-FBBE6BFC8B9E}">
      <dgm:prSet phldrT="[Text]"/>
      <dgm:spPr>
        <a:ln>
          <a:solidFill>
            <a:srgbClr val="000000"/>
          </a:solidFill>
        </a:ln>
        <a:effectLst>
          <a:innerShdw blurRad="41275" dist="1397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en-US" dirty="0"/>
            <a:t>PhD in Clinical &amp; Translational Science</a:t>
          </a:r>
        </a:p>
      </dgm:t>
    </dgm:pt>
    <dgm:pt modelId="{A4E0DBD6-44DC-6D4B-A12D-36ED5AFCE279}" type="parTrans" cxnId="{2B807D1F-2D46-EC4A-B785-C8F41D3B0446}">
      <dgm:prSet/>
      <dgm:spPr/>
      <dgm:t>
        <a:bodyPr/>
        <a:lstStyle/>
        <a:p>
          <a:endParaRPr lang="en-US"/>
        </a:p>
      </dgm:t>
    </dgm:pt>
    <dgm:pt modelId="{B1E59E24-8B10-D545-A4A4-01634E0A2470}" type="sibTrans" cxnId="{2B807D1F-2D46-EC4A-B785-C8F41D3B0446}">
      <dgm:prSet/>
      <dgm:spPr/>
      <dgm:t>
        <a:bodyPr/>
        <a:lstStyle/>
        <a:p>
          <a:endParaRPr lang="en-US"/>
        </a:p>
      </dgm:t>
    </dgm:pt>
    <dgm:pt modelId="{C07D3A3A-6FB0-294F-8F62-6A3A80ECCE7A}">
      <dgm:prSet phldrT="[Text]" custT="1"/>
      <dgm:spPr/>
      <dgm:t>
        <a:bodyPr/>
        <a:lstStyle/>
        <a:p>
          <a:r>
            <a:rPr lang="en-US" sz="1050" b="1" dirty="0"/>
            <a:t>Prerequisites</a:t>
          </a:r>
        </a:p>
        <a:p>
          <a:r>
            <a:rPr lang="en-US" sz="1050" b="1" dirty="0"/>
            <a:t>Professional Degree</a:t>
          </a:r>
        </a:p>
        <a:p>
          <a:r>
            <a:rPr lang="en-US" sz="1050" b="1" dirty="0"/>
            <a:t>or</a:t>
          </a:r>
        </a:p>
        <a:p>
          <a:r>
            <a:rPr lang="en-US" sz="1050" b="1" dirty="0"/>
            <a:t>Dual Degree-Program</a:t>
          </a:r>
        </a:p>
      </dgm:t>
    </dgm:pt>
    <dgm:pt modelId="{8F15AC53-579F-D74D-9A99-BD98EB924FCC}" type="parTrans" cxnId="{57FE7087-51F9-AF4A-AFD4-D1DEC57B5F28}">
      <dgm:prSet/>
      <dgm:spPr/>
      <dgm:t>
        <a:bodyPr/>
        <a:lstStyle/>
        <a:p>
          <a:endParaRPr lang="en-US"/>
        </a:p>
      </dgm:t>
    </dgm:pt>
    <dgm:pt modelId="{F982CE4A-71BB-484D-8293-3DEF674E00D5}" type="sibTrans" cxnId="{57FE7087-51F9-AF4A-AFD4-D1DEC57B5F28}">
      <dgm:prSet/>
      <dgm:spPr/>
      <dgm:t>
        <a:bodyPr/>
        <a:lstStyle/>
        <a:p>
          <a:endParaRPr lang="en-US"/>
        </a:p>
      </dgm:t>
    </dgm:pt>
    <dgm:pt modelId="{7D0CB10F-83D6-5749-9166-8E7A4BD6971A}">
      <dgm:prSet phldrT="[Text]" custT="1"/>
      <dgm:spPr/>
      <dgm:t>
        <a:bodyPr/>
        <a:lstStyle/>
        <a:p>
          <a:r>
            <a:rPr lang="en-US" sz="1050" b="1" dirty="0"/>
            <a:t>Graduate School equates professional degree as equivalent to a MS degree</a:t>
          </a:r>
        </a:p>
        <a:p>
          <a:r>
            <a:rPr lang="en-US" sz="1050" b="1" dirty="0"/>
            <a:t>Certificate + 5 cr</a:t>
          </a:r>
        </a:p>
        <a:p>
          <a:r>
            <a:rPr lang="en-US" sz="1050" b="1" dirty="0"/>
            <a:t>Advisory Committee (n=4)</a:t>
          </a:r>
        </a:p>
      </dgm:t>
    </dgm:pt>
    <dgm:pt modelId="{91FEC85A-203D-AD49-81A0-13A7D02089ED}" type="parTrans" cxnId="{D5A81C41-6A0C-9346-8C43-75ED8178BA77}">
      <dgm:prSet/>
      <dgm:spPr/>
      <dgm:t>
        <a:bodyPr/>
        <a:lstStyle/>
        <a:p>
          <a:endParaRPr lang="en-US"/>
        </a:p>
      </dgm:t>
    </dgm:pt>
    <dgm:pt modelId="{82DD96DE-23E3-C643-B508-FC6927D50BF7}" type="sibTrans" cxnId="{D5A81C41-6A0C-9346-8C43-75ED8178BA77}">
      <dgm:prSet/>
      <dgm:spPr/>
      <dgm:t>
        <a:bodyPr/>
        <a:lstStyle/>
        <a:p>
          <a:endParaRPr lang="en-US"/>
        </a:p>
      </dgm:t>
    </dgm:pt>
    <dgm:pt modelId="{21F895D8-B309-0542-BC75-9C1AF8155D0A}">
      <dgm:prSet phldrT="[Text]"/>
      <dgm:spPr>
        <a:ln>
          <a:solidFill>
            <a:srgbClr val="000000"/>
          </a:solidFill>
        </a:ln>
        <a:effectLst>
          <a:innerShdw blurRad="41275" dist="1397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en-US" dirty="0"/>
            <a:t>MS in Medical Science</a:t>
          </a:r>
        </a:p>
      </dgm:t>
    </dgm:pt>
    <dgm:pt modelId="{B1E813AE-C07F-DB44-820C-79B4359BF9DC}" type="parTrans" cxnId="{D178A923-58E3-644A-9B2A-3792435B9F25}">
      <dgm:prSet/>
      <dgm:spPr/>
      <dgm:t>
        <a:bodyPr/>
        <a:lstStyle/>
        <a:p>
          <a:endParaRPr lang="en-US"/>
        </a:p>
      </dgm:t>
    </dgm:pt>
    <dgm:pt modelId="{F24D60F0-92C3-4346-9652-9E10085E9100}" type="sibTrans" cxnId="{D178A923-58E3-644A-9B2A-3792435B9F25}">
      <dgm:prSet/>
      <dgm:spPr/>
      <dgm:t>
        <a:bodyPr/>
        <a:lstStyle/>
        <a:p>
          <a:endParaRPr lang="en-US"/>
        </a:p>
      </dgm:t>
    </dgm:pt>
    <dgm:pt modelId="{9348F574-24D9-8045-96E5-9D371F86EFE0}">
      <dgm:prSet phldrT="[Text]" custT="1"/>
      <dgm:spPr/>
      <dgm:t>
        <a:bodyPr/>
        <a:lstStyle/>
        <a:p>
          <a:r>
            <a:rPr lang="en-US" sz="1000" b="1" u="none" dirty="0"/>
            <a:t>Two Options</a:t>
          </a:r>
        </a:p>
        <a:p>
          <a:r>
            <a:rPr lang="en-US" sz="1000" b="1" dirty="0"/>
            <a:t>Certificate + 10 Cr + Thesis</a:t>
          </a:r>
        </a:p>
        <a:p>
          <a:r>
            <a:rPr lang="en-US" sz="1000" b="1" dirty="0"/>
            <a:t>Certificate + 16 Cr</a:t>
          </a:r>
        </a:p>
        <a:p>
          <a:r>
            <a:rPr lang="en-US" sz="1000" b="1" dirty="0"/>
            <a:t>Advisory Committee (n=3)</a:t>
          </a:r>
        </a:p>
      </dgm:t>
    </dgm:pt>
    <dgm:pt modelId="{D2EA2CD6-CE55-E942-A41A-10F35865CA24}" type="parTrans" cxnId="{B4032201-D646-0443-9294-B70B7AE2F348}">
      <dgm:prSet/>
      <dgm:spPr/>
      <dgm:t>
        <a:bodyPr/>
        <a:lstStyle/>
        <a:p>
          <a:endParaRPr lang="en-US"/>
        </a:p>
      </dgm:t>
    </dgm:pt>
    <dgm:pt modelId="{75AA95D9-E15D-6B41-9B3D-44B5E464660C}" type="sibTrans" cxnId="{B4032201-D646-0443-9294-B70B7AE2F348}">
      <dgm:prSet/>
      <dgm:spPr/>
      <dgm:t>
        <a:bodyPr/>
        <a:lstStyle/>
        <a:p>
          <a:endParaRPr lang="en-US"/>
        </a:p>
      </dgm:t>
    </dgm:pt>
    <dgm:pt modelId="{A5C15EA2-6E94-204C-8E7B-BE1AEAE04165}">
      <dgm:prSet phldrT="[Text]" custT="1"/>
      <dgm:spPr/>
      <dgm:t>
        <a:bodyPr/>
        <a:lstStyle/>
        <a:p>
          <a:r>
            <a:rPr lang="en-US" sz="1000" b="1" dirty="0"/>
            <a:t>Final Exam</a:t>
          </a:r>
        </a:p>
        <a:p>
          <a:r>
            <a:rPr lang="en-US" sz="1000" b="1" dirty="0"/>
            <a:t>Written manuscript formatted for submission</a:t>
          </a:r>
        </a:p>
        <a:p>
          <a:r>
            <a:rPr lang="en-US" sz="1000" b="1" dirty="0"/>
            <a:t>Oral defense of study</a:t>
          </a:r>
        </a:p>
      </dgm:t>
    </dgm:pt>
    <dgm:pt modelId="{BDCFD5B3-F1AD-6442-B2B2-A3C07BFCB76F}" type="parTrans" cxnId="{2A90922F-CEBC-5345-8C26-279B9556C73D}">
      <dgm:prSet/>
      <dgm:spPr/>
      <dgm:t>
        <a:bodyPr/>
        <a:lstStyle/>
        <a:p>
          <a:endParaRPr lang="en-US"/>
        </a:p>
      </dgm:t>
    </dgm:pt>
    <dgm:pt modelId="{78CE5A42-5CB3-A84A-A94F-086151EAF5B0}" type="sibTrans" cxnId="{2A90922F-CEBC-5345-8C26-279B9556C73D}">
      <dgm:prSet/>
      <dgm:spPr/>
      <dgm:t>
        <a:bodyPr/>
        <a:lstStyle/>
        <a:p>
          <a:endParaRPr lang="en-US"/>
        </a:p>
      </dgm:t>
    </dgm:pt>
    <dgm:pt modelId="{290D7081-6ADB-5B45-9005-EA06EF11B1C8}">
      <dgm:prSet phldrT="[Text]" custT="1"/>
      <dgm:spPr/>
      <dgm:t>
        <a:bodyPr/>
        <a:lstStyle/>
        <a:p>
          <a:r>
            <a:rPr lang="en-US" sz="1050" b="1" dirty="0"/>
            <a:t>Methods &amp; Technologies</a:t>
          </a:r>
        </a:p>
        <a:p>
          <a:r>
            <a:rPr lang="en-US" sz="1050" b="1" dirty="0"/>
            <a:t>(3 cr)</a:t>
          </a:r>
        </a:p>
      </dgm:t>
    </dgm:pt>
    <dgm:pt modelId="{FC8F3180-24E2-4840-922E-2AFD7A2164BE}" type="parTrans" cxnId="{4E172F02-BB55-5341-905A-858FE74064F0}">
      <dgm:prSet/>
      <dgm:spPr/>
      <dgm:t>
        <a:bodyPr/>
        <a:lstStyle/>
        <a:p>
          <a:endParaRPr lang="en-US"/>
        </a:p>
      </dgm:t>
    </dgm:pt>
    <dgm:pt modelId="{70C925C4-23D3-0245-B6ED-1261A5CF7B7E}" type="sibTrans" cxnId="{4E172F02-BB55-5341-905A-858FE74064F0}">
      <dgm:prSet/>
      <dgm:spPr/>
      <dgm:t>
        <a:bodyPr/>
        <a:lstStyle/>
        <a:p>
          <a:endParaRPr lang="en-US"/>
        </a:p>
      </dgm:t>
    </dgm:pt>
    <dgm:pt modelId="{EE5C56D5-466F-B041-A1EC-6B245E761D55}">
      <dgm:prSet phldrT="[Text]" custT="1"/>
      <dgm:spPr/>
      <dgm:t>
        <a:bodyPr/>
        <a:lstStyle/>
        <a:p>
          <a:r>
            <a:rPr lang="en-US" sz="1000" b="1" dirty="0"/>
            <a:t>Ethics &amp; RCR</a:t>
          </a:r>
        </a:p>
        <a:p>
          <a:r>
            <a:rPr lang="en-US" sz="1000" b="1" dirty="0"/>
            <a:t>(3 cr)</a:t>
          </a:r>
        </a:p>
      </dgm:t>
    </dgm:pt>
    <dgm:pt modelId="{E62CAFF9-4B4F-3946-B5E7-A7903224FA88}" type="parTrans" cxnId="{A1ECF7DC-25CA-2C40-870B-5A68B949E503}">
      <dgm:prSet/>
      <dgm:spPr/>
      <dgm:t>
        <a:bodyPr/>
        <a:lstStyle/>
        <a:p>
          <a:endParaRPr lang="en-US"/>
        </a:p>
      </dgm:t>
    </dgm:pt>
    <dgm:pt modelId="{696C3518-D87B-FE40-BD0C-212046507DB8}" type="sibTrans" cxnId="{A1ECF7DC-25CA-2C40-870B-5A68B949E503}">
      <dgm:prSet/>
      <dgm:spPr/>
      <dgm:t>
        <a:bodyPr/>
        <a:lstStyle/>
        <a:p>
          <a:endParaRPr lang="en-US"/>
        </a:p>
      </dgm:t>
    </dgm:pt>
    <dgm:pt modelId="{834F1C97-AD2E-0A4C-BD88-9C4F441D5C01}">
      <dgm:prSet phldrT="[Text]" custT="1"/>
      <dgm:spPr/>
      <dgm:t>
        <a:bodyPr/>
        <a:lstStyle/>
        <a:p>
          <a:r>
            <a:rPr lang="en-US" sz="1000" b="1" dirty="0"/>
            <a:t>Interdisciplinary Protocol </a:t>
          </a:r>
          <a:r>
            <a:rPr lang="en-US" sz="1000" b="1" dirty="0" err="1"/>
            <a:t>Dev</a:t>
          </a:r>
          <a:endParaRPr lang="en-US" sz="1000" b="1" dirty="0"/>
        </a:p>
        <a:p>
          <a:r>
            <a:rPr lang="en-US" sz="1000" b="1" dirty="0"/>
            <a:t>(3 cr)</a:t>
          </a:r>
        </a:p>
      </dgm:t>
    </dgm:pt>
    <dgm:pt modelId="{2D2D4502-26E4-1F4C-8E5C-71D18D51655B}" type="parTrans" cxnId="{C4ED87E8-866B-4E49-AAB9-3080EF42E0EC}">
      <dgm:prSet/>
      <dgm:spPr/>
      <dgm:t>
        <a:bodyPr/>
        <a:lstStyle/>
        <a:p>
          <a:endParaRPr lang="en-US"/>
        </a:p>
      </dgm:t>
    </dgm:pt>
    <dgm:pt modelId="{733B8993-66AF-CA4D-9A9B-BC3D7D2BCFE0}" type="sibTrans" cxnId="{C4ED87E8-866B-4E49-AAB9-3080EF42E0EC}">
      <dgm:prSet/>
      <dgm:spPr/>
      <dgm:t>
        <a:bodyPr/>
        <a:lstStyle/>
        <a:p>
          <a:endParaRPr lang="en-US"/>
        </a:p>
      </dgm:t>
    </dgm:pt>
    <dgm:pt modelId="{A46BF01B-DCF0-B44A-A7B0-53C4054CFC39}">
      <dgm:prSet phldrT="[Text]" custT="1"/>
      <dgm:spPr/>
      <dgm:t>
        <a:bodyPr/>
        <a:lstStyle/>
        <a:p>
          <a:r>
            <a:rPr lang="en-US" sz="1000" b="1" dirty="0"/>
            <a:t>Biostatistics</a:t>
          </a:r>
        </a:p>
        <a:p>
          <a:r>
            <a:rPr lang="en-US" sz="1000" b="1" dirty="0"/>
            <a:t>(3 cr)</a:t>
          </a:r>
        </a:p>
      </dgm:t>
    </dgm:pt>
    <dgm:pt modelId="{493984B9-500D-3542-AFA5-4B41B904EC66}" type="parTrans" cxnId="{91EA93D9-2B22-4C46-A3FE-D2ACFBC2373B}">
      <dgm:prSet/>
      <dgm:spPr/>
      <dgm:t>
        <a:bodyPr/>
        <a:lstStyle/>
        <a:p>
          <a:endParaRPr lang="en-US"/>
        </a:p>
      </dgm:t>
    </dgm:pt>
    <dgm:pt modelId="{1EB67BEF-F82C-4C40-9531-DD66C008319F}" type="sibTrans" cxnId="{91EA93D9-2B22-4C46-A3FE-D2ACFBC2373B}">
      <dgm:prSet/>
      <dgm:spPr/>
      <dgm:t>
        <a:bodyPr/>
        <a:lstStyle/>
        <a:p>
          <a:endParaRPr lang="en-US"/>
        </a:p>
      </dgm:t>
    </dgm:pt>
    <dgm:pt modelId="{16976329-36EF-904C-A9BA-CB1F644C6239}">
      <dgm:prSet phldrT="[Text]" custT="1"/>
      <dgm:spPr/>
      <dgm:t>
        <a:bodyPr/>
        <a:lstStyle/>
        <a:p>
          <a:r>
            <a:rPr lang="en-US" sz="1000" b="1" dirty="0"/>
            <a:t>Seminar (1 cr)</a:t>
          </a:r>
        </a:p>
        <a:p>
          <a:r>
            <a:rPr lang="en-US" sz="1000" b="1" dirty="0"/>
            <a:t>Mentored Res (1 cr)</a:t>
          </a:r>
        </a:p>
      </dgm:t>
    </dgm:pt>
    <dgm:pt modelId="{AE707814-A652-9648-821A-7D10DA5F2C12}" type="parTrans" cxnId="{84D791FC-F946-3B49-93C4-284F49B732B1}">
      <dgm:prSet/>
      <dgm:spPr/>
      <dgm:t>
        <a:bodyPr/>
        <a:lstStyle/>
        <a:p>
          <a:endParaRPr lang="en-US"/>
        </a:p>
      </dgm:t>
    </dgm:pt>
    <dgm:pt modelId="{BD73DB9D-7F75-AE4C-BEF3-47C5BD045ED5}" type="sibTrans" cxnId="{84D791FC-F946-3B49-93C4-284F49B732B1}">
      <dgm:prSet/>
      <dgm:spPr/>
      <dgm:t>
        <a:bodyPr/>
        <a:lstStyle/>
        <a:p>
          <a:endParaRPr lang="en-US"/>
        </a:p>
      </dgm:t>
    </dgm:pt>
    <dgm:pt modelId="{794AA1D8-552C-1240-804A-90D7FD2A5CD1}">
      <dgm:prSet phldrT="[Text]"/>
      <dgm:spPr>
        <a:ln>
          <a:solidFill>
            <a:schemeClr val="tx1"/>
          </a:solidFill>
        </a:ln>
        <a:effectLst>
          <a:innerShdw blurRad="53975" dist="1397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en-US" dirty="0"/>
            <a:t>Graduate Certificate in CTS</a:t>
          </a:r>
        </a:p>
      </dgm:t>
    </dgm:pt>
    <dgm:pt modelId="{DD165806-2A41-2142-8388-32351F40E5A4}" type="sibTrans" cxnId="{6703E4E5-4401-F344-9E61-E6161DAD0BF6}">
      <dgm:prSet/>
      <dgm:spPr/>
      <dgm:t>
        <a:bodyPr/>
        <a:lstStyle/>
        <a:p>
          <a:endParaRPr lang="en-US"/>
        </a:p>
      </dgm:t>
    </dgm:pt>
    <dgm:pt modelId="{6D9EFBCA-8D7A-E846-A78D-F35157605EF8}" type="parTrans" cxnId="{6703E4E5-4401-F344-9E61-E6161DAD0BF6}">
      <dgm:prSet/>
      <dgm:spPr/>
      <dgm:t>
        <a:bodyPr/>
        <a:lstStyle/>
        <a:p>
          <a:endParaRPr lang="en-US"/>
        </a:p>
      </dgm:t>
    </dgm:pt>
    <dgm:pt modelId="{6FB5ECDC-C32D-A94F-B821-05CFEC110963}">
      <dgm:prSet phldrT="[Text]" custT="1"/>
      <dgm:spPr/>
      <dgm:t>
        <a:bodyPr/>
        <a:lstStyle/>
        <a:p>
          <a:endParaRPr lang="en-US" sz="500" dirty="0"/>
        </a:p>
        <a:p>
          <a:r>
            <a:rPr lang="en-US" sz="1000" b="1" dirty="0"/>
            <a:t>Qualifying Exam</a:t>
          </a:r>
        </a:p>
        <a:p>
          <a:r>
            <a:rPr lang="en-US" sz="1000" b="1" dirty="0"/>
            <a:t>Dissertation: well-reasoned research that contributes clinically significant publishable CTS knowledge. </a:t>
          </a:r>
        </a:p>
        <a:p>
          <a:endParaRPr lang="en-US" sz="700" dirty="0"/>
        </a:p>
      </dgm:t>
    </dgm:pt>
    <dgm:pt modelId="{286B4353-B6CB-2D41-8FDA-DBEC3A4B8FB4}" type="parTrans" cxnId="{EEEAEE83-669D-1C42-ACDB-CA838F994E34}">
      <dgm:prSet/>
      <dgm:spPr/>
      <dgm:t>
        <a:bodyPr/>
        <a:lstStyle/>
        <a:p>
          <a:endParaRPr lang="en-US"/>
        </a:p>
      </dgm:t>
    </dgm:pt>
    <dgm:pt modelId="{CC5AD831-ADA6-BE43-A7B9-965F03A1A26F}" type="sibTrans" cxnId="{EEEAEE83-669D-1C42-ACDB-CA838F994E34}">
      <dgm:prSet/>
      <dgm:spPr/>
      <dgm:t>
        <a:bodyPr/>
        <a:lstStyle/>
        <a:p>
          <a:endParaRPr lang="en-US"/>
        </a:p>
      </dgm:t>
    </dgm:pt>
    <dgm:pt modelId="{60F1793E-C274-5346-A8A8-12EED45A50FD}" type="pres">
      <dgm:prSet presAssocID="{BA08CC7B-A4FB-2548-BDE2-5683E1C309A9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DEE076BB-411C-5F4D-850D-3E37399E924E}" type="pres">
      <dgm:prSet presAssocID="{BA08CC7B-A4FB-2548-BDE2-5683E1C309A9}" presName="outerBox" presStyleCnt="0"/>
      <dgm:spPr/>
    </dgm:pt>
    <dgm:pt modelId="{BD1EE434-0FAA-C14E-AF3A-F07E3A6DCD80}" type="pres">
      <dgm:prSet presAssocID="{BA08CC7B-A4FB-2548-BDE2-5683E1C309A9}" presName="outerBoxParent" presStyleLbl="node1" presStyleIdx="0" presStyleCnt="3" custLinFactNeighborX="-10226"/>
      <dgm:spPr/>
    </dgm:pt>
    <dgm:pt modelId="{944E5C44-A5A7-3E48-AB2C-0DAB305EFC09}" type="pres">
      <dgm:prSet presAssocID="{BA08CC7B-A4FB-2548-BDE2-5683E1C309A9}" presName="outerBoxChildren" presStyleCnt="0"/>
      <dgm:spPr/>
    </dgm:pt>
    <dgm:pt modelId="{01CB5299-EA6C-0242-9CBB-FA5375D13351}" type="pres">
      <dgm:prSet presAssocID="{C07D3A3A-6FB0-294F-8F62-6A3A80ECCE7A}" presName="oChild" presStyleLbl="fgAcc1" presStyleIdx="0" presStyleCnt="10" custScaleX="129093" custScaleY="329413" custLinFactY="-28462" custLinFactNeighborX="5135" custLinFactNeighborY="-100000">
        <dgm:presLayoutVars>
          <dgm:bulletEnabled val="1"/>
        </dgm:presLayoutVars>
      </dgm:prSet>
      <dgm:spPr/>
    </dgm:pt>
    <dgm:pt modelId="{688567E9-D75B-2147-970A-9AB269FA158F}" type="pres">
      <dgm:prSet presAssocID="{F982CE4A-71BB-484D-8293-3DEF674E00D5}" presName="outerSibTrans" presStyleCnt="0"/>
      <dgm:spPr/>
    </dgm:pt>
    <dgm:pt modelId="{6BF856FD-D470-BE48-8176-CE59D6EDA5B8}" type="pres">
      <dgm:prSet presAssocID="{7D0CB10F-83D6-5749-9166-8E7A4BD6971A}" presName="oChild" presStyleLbl="fgAcc1" presStyleIdx="1" presStyleCnt="10" custScaleX="129093" custScaleY="329413" custLinFactY="-28462" custLinFactNeighborX="5135" custLinFactNeighborY="-100000">
        <dgm:presLayoutVars>
          <dgm:bulletEnabled val="1"/>
        </dgm:presLayoutVars>
      </dgm:prSet>
      <dgm:spPr/>
    </dgm:pt>
    <dgm:pt modelId="{63E625AA-FF40-A14B-9B3E-5459FA7C2CDF}" type="pres">
      <dgm:prSet presAssocID="{82DD96DE-23E3-C643-B508-FC6927D50BF7}" presName="outerSibTrans" presStyleCnt="0"/>
      <dgm:spPr/>
    </dgm:pt>
    <dgm:pt modelId="{61F0F49B-8487-0947-BA8A-4A25256E30D7}" type="pres">
      <dgm:prSet presAssocID="{6FB5ECDC-C32D-A94F-B821-05CFEC110963}" presName="oChild" presStyleLbl="fgAcc1" presStyleIdx="2" presStyleCnt="10" custScaleX="129093" custScaleY="329413" custLinFactY="-28462" custLinFactNeighborX="5135" custLinFactNeighborY="-100000">
        <dgm:presLayoutVars>
          <dgm:bulletEnabled val="1"/>
        </dgm:presLayoutVars>
      </dgm:prSet>
      <dgm:spPr/>
    </dgm:pt>
    <dgm:pt modelId="{5C660C05-3312-EE45-B61D-AB7BF0F7232F}" type="pres">
      <dgm:prSet presAssocID="{BA08CC7B-A4FB-2548-BDE2-5683E1C309A9}" presName="middleBox" presStyleCnt="0"/>
      <dgm:spPr/>
    </dgm:pt>
    <dgm:pt modelId="{0CB0E926-85F6-9540-AAD8-5DE7A164266C}" type="pres">
      <dgm:prSet presAssocID="{BA08CC7B-A4FB-2548-BDE2-5683E1C309A9}" presName="middleBoxParent" presStyleLbl="node1" presStyleIdx="1" presStyleCnt="3" custLinFactNeighborX="2189"/>
      <dgm:spPr/>
    </dgm:pt>
    <dgm:pt modelId="{52F29B05-10FC-BF41-A2BC-DB6A93A49DEE}" type="pres">
      <dgm:prSet presAssocID="{BA08CC7B-A4FB-2548-BDE2-5683E1C309A9}" presName="middleBoxChildren" presStyleCnt="0"/>
      <dgm:spPr/>
    </dgm:pt>
    <dgm:pt modelId="{276D1F5F-7582-FF4A-B72A-98F78707FC55}" type="pres">
      <dgm:prSet presAssocID="{9348F574-24D9-8045-96E5-9D371F86EFE0}" presName="mChild" presStyleLbl="fgAcc1" presStyleIdx="3" presStyleCnt="10" custScaleX="123732" custLinFactNeighborX="15888">
        <dgm:presLayoutVars>
          <dgm:bulletEnabled val="1"/>
        </dgm:presLayoutVars>
      </dgm:prSet>
      <dgm:spPr/>
    </dgm:pt>
    <dgm:pt modelId="{5428D06F-AD65-1849-9328-490D997D81A7}" type="pres">
      <dgm:prSet presAssocID="{75AA95D9-E15D-6B41-9B3D-44B5E464660C}" presName="middleSibTrans" presStyleCnt="0"/>
      <dgm:spPr/>
    </dgm:pt>
    <dgm:pt modelId="{73135DF4-D057-6D40-A36F-83C5E49C5A92}" type="pres">
      <dgm:prSet presAssocID="{A5C15EA2-6E94-204C-8E7B-BE1AEAE04165}" presName="mChild" presStyleLbl="fgAcc1" presStyleIdx="4" presStyleCnt="10" custScaleX="123732" custLinFactNeighborX="15888">
        <dgm:presLayoutVars>
          <dgm:bulletEnabled val="1"/>
        </dgm:presLayoutVars>
      </dgm:prSet>
      <dgm:spPr/>
    </dgm:pt>
    <dgm:pt modelId="{2E4EE640-F9F4-7D4F-B470-327217BA564E}" type="pres">
      <dgm:prSet presAssocID="{BA08CC7B-A4FB-2548-BDE2-5683E1C309A9}" presName="centerBox" presStyleCnt="0"/>
      <dgm:spPr/>
    </dgm:pt>
    <dgm:pt modelId="{7711DB4B-590D-0546-B7E2-C6A47F345B1C}" type="pres">
      <dgm:prSet presAssocID="{BA08CC7B-A4FB-2548-BDE2-5683E1C309A9}" presName="centerBoxParent" presStyleLbl="node1" presStyleIdx="2" presStyleCnt="3" custLinFactNeighborX="6094"/>
      <dgm:spPr/>
    </dgm:pt>
    <dgm:pt modelId="{9B615A9F-89DA-D541-9BE6-C5DCA3DBE49B}" type="pres">
      <dgm:prSet presAssocID="{BA08CC7B-A4FB-2548-BDE2-5683E1C309A9}" presName="centerBoxChildren" presStyleCnt="0"/>
      <dgm:spPr/>
    </dgm:pt>
    <dgm:pt modelId="{2B7D1E68-25DB-874A-A747-6A5D5E027A3C}" type="pres">
      <dgm:prSet presAssocID="{290D7081-6ADB-5B45-9005-EA06EF11B1C8}" presName="cChild" presStyleLbl="fgAcc1" presStyleIdx="5" presStyleCnt="10" custScaleX="148837" custLinFactX="32128" custLinFactNeighborX="100000">
        <dgm:presLayoutVars>
          <dgm:bulletEnabled val="1"/>
        </dgm:presLayoutVars>
      </dgm:prSet>
      <dgm:spPr/>
    </dgm:pt>
    <dgm:pt modelId="{24C78641-1D39-EE44-A70A-B5BE9E33EF1D}" type="pres">
      <dgm:prSet presAssocID="{70C925C4-23D3-0245-B6ED-1261A5CF7B7E}" presName="centerSibTrans" presStyleCnt="0"/>
      <dgm:spPr/>
    </dgm:pt>
    <dgm:pt modelId="{8AA2EEE3-5226-B240-91D9-4596F81028E2}" type="pres">
      <dgm:prSet presAssocID="{834F1C97-AD2E-0A4C-BD88-9C4F441D5C01}" presName="cChild" presStyleLbl="fgAcc1" presStyleIdx="6" presStyleCnt="10" custScaleX="165110" custLinFactX="40456" custLinFactNeighborX="100000">
        <dgm:presLayoutVars>
          <dgm:bulletEnabled val="1"/>
        </dgm:presLayoutVars>
      </dgm:prSet>
      <dgm:spPr/>
    </dgm:pt>
    <dgm:pt modelId="{161A3CFD-A05B-A748-9C8A-A8A3AAA4F8A0}" type="pres">
      <dgm:prSet presAssocID="{733B8993-66AF-CA4D-9A9B-BC3D7D2BCFE0}" presName="centerSibTrans" presStyleCnt="0"/>
      <dgm:spPr/>
    </dgm:pt>
    <dgm:pt modelId="{1D26B6DE-F4BD-874C-8C86-DE9C6590539F}" type="pres">
      <dgm:prSet presAssocID="{A46BF01B-DCF0-B44A-A7B0-53C4054CFC39}" presName="cChild" presStyleLbl="fgAcc1" presStyleIdx="7" presStyleCnt="10" custScaleX="125852" custLinFactX="46702" custLinFactNeighborX="100000">
        <dgm:presLayoutVars>
          <dgm:bulletEnabled val="1"/>
        </dgm:presLayoutVars>
      </dgm:prSet>
      <dgm:spPr/>
    </dgm:pt>
    <dgm:pt modelId="{3411F8D1-EEF0-924A-85E3-369AF31C7C09}" type="pres">
      <dgm:prSet presAssocID="{1EB67BEF-F82C-4C40-9531-DD66C008319F}" presName="centerSibTrans" presStyleCnt="0"/>
      <dgm:spPr/>
    </dgm:pt>
    <dgm:pt modelId="{4650E98D-0DF7-9E40-8077-61853AEA2711}" type="pres">
      <dgm:prSet presAssocID="{EE5C56D5-466F-B041-A1EC-6B245E761D55}" presName="cChild" presStyleLbl="fgAcc1" presStyleIdx="8" presStyleCnt="10" custScaleX="145219" custLinFactX="52948" custLinFactNeighborX="100000">
        <dgm:presLayoutVars>
          <dgm:bulletEnabled val="1"/>
        </dgm:presLayoutVars>
      </dgm:prSet>
      <dgm:spPr/>
    </dgm:pt>
    <dgm:pt modelId="{5EE8EC3B-C55D-514D-BF17-768CD2DA6565}" type="pres">
      <dgm:prSet presAssocID="{696C3518-D87B-FE40-BD0C-212046507DB8}" presName="centerSibTrans" presStyleCnt="0"/>
      <dgm:spPr/>
    </dgm:pt>
    <dgm:pt modelId="{E640AE26-8226-9C4B-B2ED-7EB787900AAC}" type="pres">
      <dgm:prSet presAssocID="{16976329-36EF-904C-A9BA-CB1F644C6239}" presName="cChild" presStyleLbl="fgAcc1" presStyleIdx="9" presStyleCnt="10" custScaleX="145219" custLinFactX="57112" custLinFactNeighborX="100000">
        <dgm:presLayoutVars>
          <dgm:bulletEnabled val="1"/>
        </dgm:presLayoutVars>
      </dgm:prSet>
      <dgm:spPr/>
    </dgm:pt>
  </dgm:ptLst>
  <dgm:cxnLst>
    <dgm:cxn modelId="{B4032201-D646-0443-9294-B70B7AE2F348}" srcId="{21F895D8-B309-0542-BC75-9C1AF8155D0A}" destId="{9348F574-24D9-8045-96E5-9D371F86EFE0}" srcOrd="0" destOrd="0" parTransId="{D2EA2CD6-CE55-E942-A41A-10F35865CA24}" sibTransId="{75AA95D9-E15D-6B41-9B3D-44B5E464660C}"/>
    <dgm:cxn modelId="{4E172F02-BB55-5341-905A-858FE74064F0}" srcId="{794AA1D8-552C-1240-804A-90D7FD2A5CD1}" destId="{290D7081-6ADB-5B45-9005-EA06EF11B1C8}" srcOrd="0" destOrd="0" parTransId="{FC8F3180-24E2-4840-922E-2AFD7A2164BE}" sibTransId="{70C925C4-23D3-0245-B6ED-1261A5CF7B7E}"/>
    <dgm:cxn modelId="{E57BA90D-5B55-C44E-88E4-B86A019B36B7}" type="presOf" srcId="{A5C15EA2-6E94-204C-8E7B-BE1AEAE04165}" destId="{73135DF4-D057-6D40-A36F-83C5E49C5A92}" srcOrd="0" destOrd="0" presId="urn:microsoft.com/office/officeart/2005/8/layout/target2"/>
    <dgm:cxn modelId="{2B807D1F-2D46-EC4A-B785-C8F41D3B0446}" srcId="{BA08CC7B-A4FB-2548-BDE2-5683E1C309A9}" destId="{6BCD41E3-F70F-1F4B-9B17-FBBE6BFC8B9E}" srcOrd="0" destOrd="0" parTransId="{A4E0DBD6-44DC-6D4B-A12D-36ED5AFCE279}" sibTransId="{B1E59E24-8B10-D545-A4A4-01634E0A2470}"/>
    <dgm:cxn modelId="{D178A923-58E3-644A-9B2A-3792435B9F25}" srcId="{BA08CC7B-A4FB-2548-BDE2-5683E1C309A9}" destId="{21F895D8-B309-0542-BC75-9C1AF8155D0A}" srcOrd="1" destOrd="0" parTransId="{B1E813AE-C07F-DB44-820C-79B4359BF9DC}" sibTransId="{F24D60F0-92C3-4346-9652-9E10085E9100}"/>
    <dgm:cxn modelId="{2A90922F-CEBC-5345-8C26-279B9556C73D}" srcId="{21F895D8-B309-0542-BC75-9C1AF8155D0A}" destId="{A5C15EA2-6E94-204C-8E7B-BE1AEAE04165}" srcOrd="1" destOrd="0" parTransId="{BDCFD5B3-F1AD-6442-B2B2-A3C07BFCB76F}" sibTransId="{78CE5A42-5CB3-A84A-A94F-086151EAF5B0}"/>
    <dgm:cxn modelId="{D5A81C41-6A0C-9346-8C43-75ED8178BA77}" srcId="{6BCD41E3-F70F-1F4B-9B17-FBBE6BFC8B9E}" destId="{7D0CB10F-83D6-5749-9166-8E7A4BD6971A}" srcOrd="1" destOrd="0" parTransId="{91FEC85A-203D-AD49-81A0-13A7D02089ED}" sibTransId="{82DD96DE-23E3-C643-B508-FC6927D50BF7}"/>
    <dgm:cxn modelId="{17EEEB44-2C03-B049-9B35-809EE7DBA7DF}" type="presOf" srcId="{EE5C56D5-466F-B041-A1EC-6B245E761D55}" destId="{4650E98D-0DF7-9E40-8077-61853AEA2711}" srcOrd="0" destOrd="0" presId="urn:microsoft.com/office/officeart/2005/8/layout/target2"/>
    <dgm:cxn modelId="{8D57AB55-DB9C-2F47-8100-FFBAD93BEB7D}" type="presOf" srcId="{290D7081-6ADB-5B45-9005-EA06EF11B1C8}" destId="{2B7D1E68-25DB-874A-A747-6A5D5E027A3C}" srcOrd="0" destOrd="0" presId="urn:microsoft.com/office/officeart/2005/8/layout/target2"/>
    <dgm:cxn modelId="{4B60075F-8C4E-9B4B-A595-9076ED2B2384}" type="presOf" srcId="{7D0CB10F-83D6-5749-9166-8E7A4BD6971A}" destId="{6BF856FD-D470-BE48-8176-CE59D6EDA5B8}" srcOrd="0" destOrd="0" presId="urn:microsoft.com/office/officeart/2005/8/layout/target2"/>
    <dgm:cxn modelId="{F0E7D580-4F49-1E44-9AF4-73857AB9CC00}" type="presOf" srcId="{A46BF01B-DCF0-B44A-A7B0-53C4054CFC39}" destId="{1D26B6DE-F4BD-874C-8C86-DE9C6590539F}" srcOrd="0" destOrd="0" presId="urn:microsoft.com/office/officeart/2005/8/layout/target2"/>
    <dgm:cxn modelId="{EEEAEE83-669D-1C42-ACDB-CA838F994E34}" srcId="{6BCD41E3-F70F-1F4B-9B17-FBBE6BFC8B9E}" destId="{6FB5ECDC-C32D-A94F-B821-05CFEC110963}" srcOrd="2" destOrd="0" parTransId="{286B4353-B6CB-2D41-8FDA-DBEC3A4B8FB4}" sibTransId="{CC5AD831-ADA6-BE43-A7B9-965F03A1A26F}"/>
    <dgm:cxn modelId="{57FE7087-51F9-AF4A-AFD4-D1DEC57B5F28}" srcId="{6BCD41E3-F70F-1F4B-9B17-FBBE6BFC8B9E}" destId="{C07D3A3A-6FB0-294F-8F62-6A3A80ECCE7A}" srcOrd="0" destOrd="0" parTransId="{8F15AC53-579F-D74D-9A99-BD98EB924FCC}" sibTransId="{F982CE4A-71BB-484D-8293-3DEF674E00D5}"/>
    <dgm:cxn modelId="{67DF0190-8FD4-AA4E-A00F-DC64992FCB0A}" type="presOf" srcId="{794AA1D8-552C-1240-804A-90D7FD2A5CD1}" destId="{7711DB4B-590D-0546-B7E2-C6A47F345B1C}" srcOrd="0" destOrd="0" presId="urn:microsoft.com/office/officeart/2005/8/layout/target2"/>
    <dgm:cxn modelId="{37BAE19B-9B5E-904B-A47C-A83C42B63607}" type="presOf" srcId="{C07D3A3A-6FB0-294F-8F62-6A3A80ECCE7A}" destId="{01CB5299-EA6C-0242-9CBB-FA5375D13351}" srcOrd="0" destOrd="0" presId="urn:microsoft.com/office/officeart/2005/8/layout/target2"/>
    <dgm:cxn modelId="{D85974A0-E6C7-8E41-ABCF-7DFA9F54E86B}" type="presOf" srcId="{9348F574-24D9-8045-96E5-9D371F86EFE0}" destId="{276D1F5F-7582-FF4A-B72A-98F78707FC55}" srcOrd="0" destOrd="0" presId="urn:microsoft.com/office/officeart/2005/8/layout/target2"/>
    <dgm:cxn modelId="{B8E701A4-4586-2A4D-8564-FF6FD4F86763}" type="presOf" srcId="{BA08CC7B-A4FB-2548-BDE2-5683E1C309A9}" destId="{60F1793E-C274-5346-A8A8-12EED45A50FD}" srcOrd="0" destOrd="0" presId="urn:microsoft.com/office/officeart/2005/8/layout/target2"/>
    <dgm:cxn modelId="{BE1E2DB3-6513-074D-94EB-999142C2304D}" type="presOf" srcId="{6BCD41E3-F70F-1F4B-9B17-FBBE6BFC8B9E}" destId="{BD1EE434-0FAA-C14E-AF3A-F07E3A6DCD80}" srcOrd="0" destOrd="0" presId="urn:microsoft.com/office/officeart/2005/8/layout/target2"/>
    <dgm:cxn modelId="{EED0C2C1-9103-1E43-B1ED-A54FDABACE80}" type="presOf" srcId="{6FB5ECDC-C32D-A94F-B821-05CFEC110963}" destId="{61F0F49B-8487-0947-BA8A-4A25256E30D7}" srcOrd="0" destOrd="0" presId="urn:microsoft.com/office/officeart/2005/8/layout/target2"/>
    <dgm:cxn modelId="{91EA93D9-2B22-4C46-A3FE-D2ACFBC2373B}" srcId="{794AA1D8-552C-1240-804A-90D7FD2A5CD1}" destId="{A46BF01B-DCF0-B44A-A7B0-53C4054CFC39}" srcOrd="2" destOrd="0" parTransId="{493984B9-500D-3542-AFA5-4B41B904EC66}" sibTransId="{1EB67BEF-F82C-4C40-9531-DD66C008319F}"/>
    <dgm:cxn modelId="{7442BDDC-85A5-1E4B-8B6C-E9C3461B9654}" type="presOf" srcId="{21F895D8-B309-0542-BC75-9C1AF8155D0A}" destId="{0CB0E926-85F6-9540-AAD8-5DE7A164266C}" srcOrd="0" destOrd="0" presId="urn:microsoft.com/office/officeart/2005/8/layout/target2"/>
    <dgm:cxn modelId="{A1ECF7DC-25CA-2C40-870B-5A68B949E503}" srcId="{794AA1D8-552C-1240-804A-90D7FD2A5CD1}" destId="{EE5C56D5-466F-B041-A1EC-6B245E761D55}" srcOrd="3" destOrd="0" parTransId="{E62CAFF9-4B4F-3946-B5E7-A7903224FA88}" sibTransId="{696C3518-D87B-FE40-BD0C-212046507DB8}"/>
    <dgm:cxn modelId="{A08E0AE0-14CF-1348-8D12-4EABFBBDD279}" type="presOf" srcId="{16976329-36EF-904C-A9BA-CB1F644C6239}" destId="{E640AE26-8226-9C4B-B2ED-7EB787900AAC}" srcOrd="0" destOrd="0" presId="urn:microsoft.com/office/officeart/2005/8/layout/target2"/>
    <dgm:cxn modelId="{6703E4E5-4401-F344-9E61-E6161DAD0BF6}" srcId="{BA08CC7B-A4FB-2548-BDE2-5683E1C309A9}" destId="{794AA1D8-552C-1240-804A-90D7FD2A5CD1}" srcOrd="2" destOrd="0" parTransId="{6D9EFBCA-8D7A-E846-A78D-F35157605EF8}" sibTransId="{DD165806-2A41-2142-8388-32351F40E5A4}"/>
    <dgm:cxn modelId="{C4ED87E8-866B-4E49-AAB9-3080EF42E0EC}" srcId="{794AA1D8-552C-1240-804A-90D7FD2A5CD1}" destId="{834F1C97-AD2E-0A4C-BD88-9C4F441D5C01}" srcOrd="1" destOrd="0" parTransId="{2D2D4502-26E4-1F4C-8E5C-71D18D51655B}" sibTransId="{733B8993-66AF-CA4D-9A9B-BC3D7D2BCFE0}"/>
    <dgm:cxn modelId="{437C57EA-7C5B-8E4B-8D89-3FB34A03E73C}" type="presOf" srcId="{834F1C97-AD2E-0A4C-BD88-9C4F441D5C01}" destId="{8AA2EEE3-5226-B240-91D9-4596F81028E2}" srcOrd="0" destOrd="0" presId="urn:microsoft.com/office/officeart/2005/8/layout/target2"/>
    <dgm:cxn modelId="{84D791FC-F946-3B49-93C4-284F49B732B1}" srcId="{794AA1D8-552C-1240-804A-90D7FD2A5CD1}" destId="{16976329-36EF-904C-A9BA-CB1F644C6239}" srcOrd="4" destOrd="0" parTransId="{AE707814-A652-9648-821A-7D10DA5F2C12}" sibTransId="{BD73DB9D-7F75-AE4C-BEF3-47C5BD045ED5}"/>
    <dgm:cxn modelId="{E22DE16C-80D1-1E48-9AA0-C43D0245AA4A}" type="presParOf" srcId="{60F1793E-C274-5346-A8A8-12EED45A50FD}" destId="{DEE076BB-411C-5F4D-850D-3E37399E924E}" srcOrd="0" destOrd="0" presId="urn:microsoft.com/office/officeart/2005/8/layout/target2"/>
    <dgm:cxn modelId="{B8F89478-A029-E745-BB11-A5DBC7AC84E3}" type="presParOf" srcId="{DEE076BB-411C-5F4D-850D-3E37399E924E}" destId="{BD1EE434-0FAA-C14E-AF3A-F07E3A6DCD80}" srcOrd="0" destOrd="0" presId="urn:microsoft.com/office/officeart/2005/8/layout/target2"/>
    <dgm:cxn modelId="{878744D8-27B7-274C-B09A-25609502D166}" type="presParOf" srcId="{DEE076BB-411C-5F4D-850D-3E37399E924E}" destId="{944E5C44-A5A7-3E48-AB2C-0DAB305EFC09}" srcOrd="1" destOrd="0" presId="urn:microsoft.com/office/officeart/2005/8/layout/target2"/>
    <dgm:cxn modelId="{693B2AFD-E7F5-844D-BAF8-ED06C72B35F6}" type="presParOf" srcId="{944E5C44-A5A7-3E48-AB2C-0DAB305EFC09}" destId="{01CB5299-EA6C-0242-9CBB-FA5375D13351}" srcOrd="0" destOrd="0" presId="urn:microsoft.com/office/officeart/2005/8/layout/target2"/>
    <dgm:cxn modelId="{1774C94B-A3D2-6B4B-A87F-44082C15B9AE}" type="presParOf" srcId="{944E5C44-A5A7-3E48-AB2C-0DAB305EFC09}" destId="{688567E9-D75B-2147-970A-9AB269FA158F}" srcOrd="1" destOrd="0" presId="urn:microsoft.com/office/officeart/2005/8/layout/target2"/>
    <dgm:cxn modelId="{C61FA103-565B-874F-82CA-015678DC79F1}" type="presParOf" srcId="{944E5C44-A5A7-3E48-AB2C-0DAB305EFC09}" destId="{6BF856FD-D470-BE48-8176-CE59D6EDA5B8}" srcOrd="2" destOrd="0" presId="urn:microsoft.com/office/officeart/2005/8/layout/target2"/>
    <dgm:cxn modelId="{4E84FAAF-088D-2043-B11C-76120ADE816D}" type="presParOf" srcId="{944E5C44-A5A7-3E48-AB2C-0DAB305EFC09}" destId="{63E625AA-FF40-A14B-9B3E-5459FA7C2CDF}" srcOrd="3" destOrd="0" presId="urn:microsoft.com/office/officeart/2005/8/layout/target2"/>
    <dgm:cxn modelId="{9F092EE6-D6FF-3247-B1CC-9CC665E91721}" type="presParOf" srcId="{944E5C44-A5A7-3E48-AB2C-0DAB305EFC09}" destId="{61F0F49B-8487-0947-BA8A-4A25256E30D7}" srcOrd="4" destOrd="0" presId="urn:microsoft.com/office/officeart/2005/8/layout/target2"/>
    <dgm:cxn modelId="{C645221F-9A50-4D40-97C7-06D25F9F7A4C}" type="presParOf" srcId="{60F1793E-C274-5346-A8A8-12EED45A50FD}" destId="{5C660C05-3312-EE45-B61D-AB7BF0F7232F}" srcOrd="1" destOrd="0" presId="urn:microsoft.com/office/officeart/2005/8/layout/target2"/>
    <dgm:cxn modelId="{C8A76244-6A6A-E84E-9752-68F7E2A4BDD1}" type="presParOf" srcId="{5C660C05-3312-EE45-B61D-AB7BF0F7232F}" destId="{0CB0E926-85F6-9540-AAD8-5DE7A164266C}" srcOrd="0" destOrd="0" presId="urn:microsoft.com/office/officeart/2005/8/layout/target2"/>
    <dgm:cxn modelId="{FAB58AC4-5A5B-7941-BFCC-CD42B212B98C}" type="presParOf" srcId="{5C660C05-3312-EE45-B61D-AB7BF0F7232F}" destId="{52F29B05-10FC-BF41-A2BC-DB6A93A49DEE}" srcOrd="1" destOrd="0" presId="urn:microsoft.com/office/officeart/2005/8/layout/target2"/>
    <dgm:cxn modelId="{3B12F0A8-EC95-D340-8FCD-BA9F58766A00}" type="presParOf" srcId="{52F29B05-10FC-BF41-A2BC-DB6A93A49DEE}" destId="{276D1F5F-7582-FF4A-B72A-98F78707FC55}" srcOrd="0" destOrd="0" presId="urn:microsoft.com/office/officeart/2005/8/layout/target2"/>
    <dgm:cxn modelId="{8A423B75-19D2-2746-95BD-FC31AF429C7A}" type="presParOf" srcId="{52F29B05-10FC-BF41-A2BC-DB6A93A49DEE}" destId="{5428D06F-AD65-1849-9328-490D997D81A7}" srcOrd="1" destOrd="0" presId="urn:microsoft.com/office/officeart/2005/8/layout/target2"/>
    <dgm:cxn modelId="{ADDBC53A-41F8-7541-802B-D7A7092546CD}" type="presParOf" srcId="{52F29B05-10FC-BF41-A2BC-DB6A93A49DEE}" destId="{73135DF4-D057-6D40-A36F-83C5E49C5A92}" srcOrd="2" destOrd="0" presId="urn:microsoft.com/office/officeart/2005/8/layout/target2"/>
    <dgm:cxn modelId="{65A688DF-A643-1E4C-ADDE-29BE615AC41A}" type="presParOf" srcId="{60F1793E-C274-5346-A8A8-12EED45A50FD}" destId="{2E4EE640-F9F4-7D4F-B470-327217BA564E}" srcOrd="2" destOrd="0" presId="urn:microsoft.com/office/officeart/2005/8/layout/target2"/>
    <dgm:cxn modelId="{DB79F492-9904-934A-B6A0-C01D06208151}" type="presParOf" srcId="{2E4EE640-F9F4-7D4F-B470-327217BA564E}" destId="{7711DB4B-590D-0546-B7E2-C6A47F345B1C}" srcOrd="0" destOrd="0" presId="urn:microsoft.com/office/officeart/2005/8/layout/target2"/>
    <dgm:cxn modelId="{9C00DED1-A537-0540-A398-F92B6A5A5CA4}" type="presParOf" srcId="{2E4EE640-F9F4-7D4F-B470-327217BA564E}" destId="{9B615A9F-89DA-D541-9BE6-C5DCA3DBE49B}" srcOrd="1" destOrd="0" presId="urn:microsoft.com/office/officeart/2005/8/layout/target2"/>
    <dgm:cxn modelId="{008D0D71-8589-3C48-BD98-D442B8059F04}" type="presParOf" srcId="{9B615A9F-89DA-D541-9BE6-C5DCA3DBE49B}" destId="{2B7D1E68-25DB-874A-A747-6A5D5E027A3C}" srcOrd="0" destOrd="0" presId="urn:microsoft.com/office/officeart/2005/8/layout/target2"/>
    <dgm:cxn modelId="{84EE0D0C-036B-BD4C-94DD-5E3995A9F35D}" type="presParOf" srcId="{9B615A9F-89DA-D541-9BE6-C5DCA3DBE49B}" destId="{24C78641-1D39-EE44-A70A-B5BE9E33EF1D}" srcOrd="1" destOrd="0" presId="urn:microsoft.com/office/officeart/2005/8/layout/target2"/>
    <dgm:cxn modelId="{E058DB80-8C8C-2644-8220-F6CEEA621CBC}" type="presParOf" srcId="{9B615A9F-89DA-D541-9BE6-C5DCA3DBE49B}" destId="{8AA2EEE3-5226-B240-91D9-4596F81028E2}" srcOrd="2" destOrd="0" presId="urn:microsoft.com/office/officeart/2005/8/layout/target2"/>
    <dgm:cxn modelId="{F8DD41B0-4D29-0243-BB88-6B47D98C12BC}" type="presParOf" srcId="{9B615A9F-89DA-D541-9BE6-C5DCA3DBE49B}" destId="{161A3CFD-A05B-A748-9C8A-A8A3AAA4F8A0}" srcOrd="3" destOrd="0" presId="urn:microsoft.com/office/officeart/2005/8/layout/target2"/>
    <dgm:cxn modelId="{5A4280C5-AB1D-1245-90B4-4480BD4FEB97}" type="presParOf" srcId="{9B615A9F-89DA-D541-9BE6-C5DCA3DBE49B}" destId="{1D26B6DE-F4BD-874C-8C86-DE9C6590539F}" srcOrd="4" destOrd="0" presId="urn:microsoft.com/office/officeart/2005/8/layout/target2"/>
    <dgm:cxn modelId="{BBB1B9D4-5F2C-B448-8566-69E8976318D9}" type="presParOf" srcId="{9B615A9F-89DA-D541-9BE6-C5DCA3DBE49B}" destId="{3411F8D1-EEF0-924A-85E3-369AF31C7C09}" srcOrd="5" destOrd="0" presId="urn:microsoft.com/office/officeart/2005/8/layout/target2"/>
    <dgm:cxn modelId="{2697CBFD-381D-B14F-B5CD-484271624909}" type="presParOf" srcId="{9B615A9F-89DA-D541-9BE6-C5DCA3DBE49B}" destId="{4650E98D-0DF7-9E40-8077-61853AEA2711}" srcOrd="6" destOrd="0" presId="urn:microsoft.com/office/officeart/2005/8/layout/target2"/>
    <dgm:cxn modelId="{0B3D0284-4759-024E-B939-25E95D915B96}" type="presParOf" srcId="{9B615A9F-89DA-D541-9BE6-C5DCA3DBE49B}" destId="{5EE8EC3B-C55D-514D-BF17-768CD2DA6565}" srcOrd="7" destOrd="0" presId="urn:microsoft.com/office/officeart/2005/8/layout/target2"/>
    <dgm:cxn modelId="{33D979A1-C187-474E-B333-7CDA51D3931F}" type="presParOf" srcId="{9B615A9F-89DA-D541-9BE6-C5DCA3DBE49B}" destId="{E640AE26-8226-9C4B-B2ED-7EB787900AAC}" srcOrd="8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1EE434-0FAA-C14E-AF3A-F07E3A6DCD80}">
      <dsp:nvSpPr>
        <dsp:cNvPr id="0" name=""/>
        <dsp:cNvSpPr/>
      </dsp:nvSpPr>
      <dsp:spPr>
        <a:xfrm>
          <a:off x="0" y="0"/>
          <a:ext cx="8597710" cy="3817618"/>
        </a:xfrm>
        <a:prstGeom prst="roundRect">
          <a:avLst>
            <a:gd name="adj" fmla="val 8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rgbClr val="000000"/>
          </a:solidFill>
        </a:ln>
        <a:effectLst>
          <a:innerShdw blurRad="41275" dist="139700" dir="13500000">
            <a:prstClr val="black">
              <a:alpha val="50000"/>
            </a:prst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2962896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PhD in Clinical &amp; Translational Science</a:t>
          </a:r>
        </a:p>
      </dsp:txBody>
      <dsp:txXfrm>
        <a:off x="95042" y="95042"/>
        <a:ext cx="8407626" cy="3627534"/>
      </dsp:txXfrm>
    </dsp:sp>
    <dsp:sp modelId="{01CB5299-EA6C-0242-9CBB-FA5375D13351}">
      <dsp:nvSpPr>
        <dsp:cNvPr id="0" name=""/>
        <dsp:cNvSpPr/>
      </dsp:nvSpPr>
      <dsp:spPr>
        <a:xfrm>
          <a:off x="93566" y="865361"/>
          <a:ext cx="1664856" cy="88116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/>
            <a:t>Prerequisites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/>
            <a:t>Professional Degree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/>
            <a:t>or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/>
            <a:t>Dual Degree-Program</a:t>
          </a:r>
        </a:p>
      </dsp:txBody>
      <dsp:txXfrm>
        <a:off x="120665" y="892460"/>
        <a:ext cx="1610658" cy="826962"/>
      </dsp:txXfrm>
    </dsp:sp>
    <dsp:sp modelId="{6BF856FD-D470-BE48-8176-CE59D6EDA5B8}">
      <dsp:nvSpPr>
        <dsp:cNvPr id="0" name=""/>
        <dsp:cNvSpPr/>
      </dsp:nvSpPr>
      <dsp:spPr>
        <a:xfrm>
          <a:off x="93566" y="1759431"/>
          <a:ext cx="1664856" cy="88116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/>
            <a:t>Graduate School equates professional degree as equivalent to a MS degree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/>
            <a:t>Certificate + 5 cr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/>
            <a:t>Advisory Committee (n=4)</a:t>
          </a:r>
        </a:p>
      </dsp:txBody>
      <dsp:txXfrm>
        <a:off x="120665" y="1786530"/>
        <a:ext cx="1610658" cy="826962"/>
      </dsp:txXfrm>
    </dsp:sp>
    <dsp:sp modelId="{61F0F49B-8487-0947-BA8A-4A25256E30D7}">
      <dsp:nvSpPr>
        <dsp:cNvPr id="0" name=""/>
        <dsp:cNvSpPr/>
      </dsp:nvSpPr>
      <dsp:spPr>
        <a:xfrm>
          <a:off x="93566" y="2653500"/>
          <a:ext cx="1664856" cy="88116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Qualifying Exam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Dissertation: well-reasoned research that contributes clinically significant publishable CTS knowledge.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</dsp:txBody>
      <dsp:txXfrm>
        <a:off x="120665" y="2680599"/>
        <a:ext cx="1610658" cy="826962"/>
      </dsp:txXfrm>
    </dsp:sp>
    <dsp:sp modelId="{0CB0E926-85F6-9540-AAD8-5DE7A164266C}">
      <dsp:nvSpPr>
        <dsp:cNvPr id="0" name=""/>
        <dsp:cNvSpPr/>
      </dsp:nvSpPr>
      <dsp:spPr>
        <a:xfrm>
          <a:off x="1865400" y="954404"/>
          <a:ext cx="6663225" cy="2672332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rgbClr val="000000"/>
          </a:solidFill>
        </a:ln>
        <a:effectLst>
          <a:innerShdw blurRad="41275" dist="139700" dir="13500000">
            <a:prstClr val="black">
              <a:alpha val="50000"/>
            </a:prst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696931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MS in Medical Science</a:t>
          </a:r>
        </a:p>
      </dsp:txBody>
      <dsp:txXfrm>
        <a:off x="1947583" y="1036587"/>
        <a:ext cx="6498859" cy="2507966"/>
      </dsp:txXfrm>
    </dsp:sp>
    <dsp:sp modelId="{276D1F5F-7582-FF4A-B72A-98F78707FC55}">
      <dsp:nvSpPr>
        <dsp:cNvPr id="0" name=""/>
        <dsp:cNvSpPr/>
      </dsp:nvSpPr>
      <dsp:spPr>
        <a:xfrm>
          <a:off x="1939721" y="1889720"/>
          <a:ext cx="1648908" cy="73678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u="none" kern="1200" dirty="0"/>
            <a:t>Two Options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Certificate + 10 Cr + Thesis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Certificate + 16 Cr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Advisory Committee (n=3)</a:t>
          </a:r>
        </a:p>
      </dsp:txBody>
      <dsp:txXfrm>
        <a:off x="1962380" y="1912379"/>
        <a:ext cx="1603590" cy="691465"/>
      </dsp:txXfrm>
    </dsp:sp>
    <dsp:sp modelId="{73135DF4-D057-6D40-A36F-83C5E49C5A92}">
      <dsp:nvSpPr>
        <dsp:cNvPr id="0" name=""/>
        <dsp:cNvSpPr/>
      </dsp:nvSpPr>
      <dsp:spPr>
        <a:xfrm>
          <a:off x="1939721" y="2688342"/>
          <a:ext cx="1648908" cy="73678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Final Exam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Written manuscript formatted for submission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Oral defense of study</a:t>
          </a:r>
        </a:p>
      </dsp:txBody>
      <dsp:txXfrm>
        <a:off x="1962380" y="2711001"/>
        <a:ext cx="1603590" cy="691465"/>
      </dsp:txXfrm>
    </dsp:sp>
    <dsp:sp modelId="{7711DB4B-590D-0546-B7E2-C6A47F345B1C}">
      <dsp:nvSpPr>
        <dsp:cNvPr id="0" name=""/>
        <dsp:cNvSpPr/>
      </dsp:nvSpPr>
      <dsp:spPr>
        <a:xfrm>
          <a:off x="3686884" y="1908809"/>
          <a:ext cx="4771729" cy="1527047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>
          <a:innerShdw blurRad="53975" dist="139700" dir="13500000">
            <a:prstClr val="black">
              <a:alpha val="50000"/>
            </a:prst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861933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Graduate Certificate in CTS</a:t>
          </a:r>
        </a:p>
      </dsp:txBody>
      <dsp:txXfrm>
        <a:off x="3733846" y="1955771"/>
        <a:ext cx="4677805" cy="1433123"/>
      </dsp:txXfrm>
    </dsp:sp>
    <dsp:sp modelId="{2B7D1E68-25DB-874A-A747-6A5D5E027A3C}">
      <dsp:nvSpPr>
        <dsp:cNvPr id="0" name=""/>
        <dsp:cNvSpPr/>
      </dsp:nvSpPr>
      <dsp:spPr>
        <a:xfrm>
          <a:off x="3729042" y="2595980"/>
          <a:ext cx="909262" cy="68717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/>
            <a:t>Methods &amp; Technologies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/>
            <a:t>(3 cr)</a:t>
          </a:r>
        </a:p>
      </dsp:txBody>
      <dsp:txXfrm>
        <a:off x="3750175" y="2617113"/>
        <a:ext cx="866996" cy="644905"/>
      </dsp:txXfrm>
    </dsp:sp>
    <dsp:sp modelId="{8AA2EEE3-5226-B240-91D9-4596F81028E2}">
      <dsp:nvSpPr>
        <dsp:cNvPr id="0" name=""/>
        <dsp:cNvSpPr/>
      </dsp:nvSpPr>
      <dsp:spPr>
        <a:xfrm>
          <a:off x="4706562" y="2595980"/>
          <a:ext cx="1008676" cy="68717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Interdisciplinary Protocol </a:t>
          </a:r>
          <a:r>
            <a:rPr lang="en-US" sz="1000" b="1" kern="1200" dirty="0" err="1"/>
            <a:t>Dev</a:t>
          </a:r>
          <a:endParaRPr lang="en-US" sz="1000" b="1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(3 cr)</a:t>
          </a:r>
        </a:p>
      </dsp:txBody>
      <dsp:txXfrm>
        <a:off x="4727695" y="2617113"/>
        <a:ext cx="966410" cy="644905"/>
      </dsp:txXfrm>
    </dsp:sp>
    <dsp:sp modelId="{1D26B6DE-F4BD-874C-8C86-DE9C6590539F}">
      <dsp:nvSpPr>
        <dsp:cNvPr id="0" name=""/>
        <dsp:cNvSpPr/>
      </dsp:nvSpPr>
      <dsp:spPr>
        <a:xfrm>
          <a:off x="5770776" y="2595980"/>
          <a:ext cx="768844" cy="68717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Biostatistics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(3 cr)</a:t>
          </a:r>
        </a:p>
      </dsp:txBody>
      <dsp:txXfrm>
        <a:off x="5791909" y="2617113"/>
        <a:ext cx="726578" cy="644905"/>
      </dsp:txXfrm>
    </dsp:sp>
    <dsp:sp modelId="{4650E98D-0DF7-9E40-8077-61853AEA2711}">
      <dsp:nvSpPr>
        <dsp:cNvPr id="0" name=""/>
        <dsp:cNvSpPr/>
      </dsp:nvSpPr>
      <dsp:spPr>
        <a:xfrm>
          <a:off x="6595158" y="2595980"/>
          <a:ext cx="887160" cy="68717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Ethics &amp; RCR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(3 cr)</a:t>
          </a:r>
        </a:p>
      </dsp:txBody>
      <dsp:txXfrm>
        <a:off x="6616291" y="2617113"/>
        <a:ext cx="844894" cy="644905"/>
      </dsp:txXfrm>
    </dsp:sp>
    <dsp:sp modelId="{E640AE26-8226-9C4B-B2ED-7EB787900AAC}">
      <dsp:nvSpPr>
        <dsp:cNvPr id="0" name=""/>
        <dsp:cNvSpPr/>
      </dsp:nvSpPr>
      <dsp:spPr>
        <a:xfrm>
          <a:off x="7525137" y="2595980"/>
          <a:ext cx="887160" cy="68717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Seminar (1 cr)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Mentored Res (1 cr)</a:t>
          </a:r>
        </a:p>
      </dsp:txBody>
      <dsp:txXfrm>
        <a:off x="7546270" y="2617113"/>
        <a:ext cx="844894" cy="6449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584C36-ABDD-4F00-BADF-CAEC8F2D44EE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C733B7-3A63-4BC8-97B4-90ABDEF27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9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All seminars are still virtual, we have added a highly attended </a:t>
            </a:r>
            <a:r>
              <a:rPr lang="en-US" b="1" dirty="0" err="1"/>
              <a:t>RedCap</a:t>
            </a:r>
            <a:r>
              <a:rPr lang="en-US" b="1" dirty="0"/>
              <a:t> Series – 3 sessions, a novice to use Redcap, a survey building sessions and a more advanced focused on how to </a:t>
            </a:r>
            <a:r>
              <a:rPr lang="en-US" b="1" dirty="0" err="1"/>
              <a:t>utitlize</a:t>
            </a:r>
            <a:r>
              <a:rPr lang="en-US" b="1" dirty="0"/>
              <a:t> new advanced features of </a:t>
            </a:r>
            <a:r>
              <a:rPr lang="en-US" b="1" dirty="0" err="1"/>
              <a:t>RedCap</a:t>
            </a:r>
            <a:r>
              <a:rPr lang="en-US" b="1" dirty="0"/>
              <a:t>.  BMI and BERD Bites have been refocused on </a:t>
            </a:r>
            <a:r>
              <a:rPr lang="en-US" b="1" dirty="0" err="1"/>
              <a:t>deliverying</a:t>
            </a:r>
            <a:r>
              <a:rPr lang="en-US" b="1" dirty="0"/>
              <a:t> more skill based, </a:t>
            </a:r>
            <a:r>
              <a:rPr lang="en-US" b="1" dirty="0" err="1"/>
              <a:t>i.e</a:t>
            </a:r>
            <a:r>
              <a:rPr lang="en-US" b="1" dirty="0"/>
              <a:t> how to training..  Participant recruitment which had low attendance has been folded into the CRU. CRSO series was new last year and continues to be popular.  All seminars/workshop will remain virtual in the Spring, we are planning for a hybrid model for the Fall 2022.  Attendance at all events increased when we moved to a virtual format, supporting the shift to a hybrid model.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30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54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21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C733B7-3A63-4BC8-97B4-90ABDEF2745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86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54699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chemeClr val="bg1"/>
                </a:solidFill>
                <a:latin typeface="+mn-lt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208EB3-6B40-47EB-B55A-AC2BD95ADE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654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96" y="365129"/>
            <a:ext cx="10571205" cy="1325563"/>
          </a:xfrm>
        </p:spPr>
        <p:txBody>
          <a:bodyPr/>
          <a:lstStyle>
            <a:lvl1pPr>
              <a:defRPr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596" y="1825625"/>
            <a:ext cx="10571205" cy="403772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52F651-3AFA-4200-85E4-E4BBA0988D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3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8"/>
            <a:ext cx="5181600" cy="40377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3"/>
            <a:ext cx="5181600" cy="40377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9395926" y="6126187"/>
            <a:ext cx="210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58876-A973-425A-8CD1-DBD557757C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929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>
              <a:latin typeface="Mercury Display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35827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35827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9871788" y="6335486"/>
            <a:ext cx="210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757FF67-069B-4FE0-92E5-ECA42D75D1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580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0B758-072F-49B6-8BD0-98A0AC4B94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993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ECE4F7-C9B4-4022-85EE-257827AB2E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091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>
              <a:latin typeface="Mercury Display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+mn-lt"/>
              </a:defRPr>
            </a:lvl1pPr>
            <a:lvl2pPr>
              <a:defRPr sz="2800">
                <a:solidFill>
                  <a:schemeClr val="bg1"/>
                </a:solidFill>
                <a:latin typeface="+mn-lt"/>
              </a:defRPr>
            </a:lvl2pPr>
            <a:lvl3pPr>
              <a:defRPr sz="2400">
                <a:solidFill>
                  <a:schemeClr val="bg1"/>
                </a:solidFill>
                <a:latin typeface="+mn-lt"/>
              </a:defRPr>
            </a:lvl3pPr>
            <a:lvl4pPr>
              <a:defRPr sz="2000">
                <a:solidFill>
                  <a:schemeClr val="bg1"/>
                </a:solidFill>
                <a:latin typeface="+mn-lt"/>
              </a:defRPr>
            </a:lvl4pPr>
            <a:lvl5pPr>
              <a:defRPr sz="2000">
                <a:solidFill>
                  <a:schemeClr val="bg1"/>
                </a:solidFill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84112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5945724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22292-3233-4660-9612-659844BEA2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85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9989" y="365129"/>
            <a:ext cx="9483811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9989" y="1825625"/>
            <a:ext cx="9483811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CCF20B-0B63-4439-B95A-54723D4DFF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002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5278" y="365129"/>
            <a:ext cx="9508524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45278" y="1825626"/>
            <a:ext cx="4736756" cy="4723459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80885" y="1825623"/>
            <a:ext cx="4672915" cy="472345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4299" y="0"/>
            <a:ext cx="1672281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F8045A-17FC-4FD0-A6CE-053B26967D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843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9373" y="365129"/>
            <a:ext cx="9385075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9373" y="1681163"/>
            <a:ext cx="4646143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79373" y="2505075"/>
            <a:ext cx="4646143" cy="3821584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4299" y="0"/>
            <a:ext cx="1672281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14" name="Text Placeholder 2"/>
          <p:cNvSpPr>
            <a:spLocks noGrp="1"/>
          </p:cNvSpPr>
          <p:nvPr>
            <p:ph type="body" idx="10"/>
          </p:nvPr>
        </p:nvSpPr>
        <p:spPr>
          <a:xfrm>
            <a:off x="6518307" y="1690688"/>
            <a:ext cx="4646143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11"/>
          </p:nvPr>
        </p:nvSpPr>
        <p:spPr>
          <a:xfrm>
            <a:off x="6518307" y="2514603"/>
            <a:ext cx="4646143" cy="3812059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D9A0B8-DA51-4834-A5DE-76C13AB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99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416399-CD14-4382-8513-DB34A0BAE3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289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4085" y="365129"/>
            <a:ext cx="9549715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" y="0"/>
            <a:ext cx="1686580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465882" y="5524015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344B11-23B7-41E6-B494-12C18ED1F8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875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0"/>
            <a:ext cx="1686580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466693" y="5541963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4576B7-B019-4935-96AA-1E8995BFCD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48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140" y="449262"/>
            <a:ext cx="3932237" cy="1600200"/>
          </a:xfrm>
        </p:spPr>
        <p:txBody>
          <a:bodyPr anchor="b"/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9941" y="987429"/>
            <a:ext cx="5535449" cy="5355709"/>
          </a:xfrm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7140" y="2049465"/>
            <a:ext cx="3932237" cy="4293673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14299" y="0"/>
            <a:ext cx="1672281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577850" y="5635625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E99CD4-50A2-49A2-B69A-BA8CF22B65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4632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0092" y="523102"/>
            <a:ext cx="3932237" cy="1600200"/>
          </a:xfrm>
        </p:spPr>
        <p:txBody>
          <a:bodyPr anchor="b"/>
          <a:lstStyle>
            <a:lvl1pPr>
              <a:defRPr sz="32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85841" y="987429"/>
            <a:ext cx="546954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0092" y="2123302"/>
            <a:ext cx="3932237" cy="4359876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14299" y="0"/>
            <a:ext cx="1672281" cy="6858000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393239" y="5568778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A4B0D6-6EC6-4765-A1E7-F4406F5080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728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65129"/>
            <a:ext cx="8001000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596" y="1825625"/>
            <a:ext cx="10571205" cy="403772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7" y="6155356"/>
            <a:ext cx="1643685" cy="702644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979714" y="755780"/>
            <a:ext cx="1819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2384CF-F6B6-49B7-A698-E5709C80E1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830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2" y="365129"/>
            <a:ext cx="8075140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8"/>
            <a:ext cx="5181600" cy="403772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3"/>
            <a:ext cx="5181600" cy="403772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755779" y="843244"/>
            <a:ext cx="2153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8FA9E-784B-429C-8E1E-77FB4A57F2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9842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0" y="365129"/>
            <a:ext cx="8076728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35827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35827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839789" y="658578"/>
            <a:ext cx="210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6123A7B-F531-49F8-A3EF-43A1DAD695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8138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2" y="365129"/>
            <a:ext cx="8075140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699797" y="746449"/>
            <a:ext cx="210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New CRSO logo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44AD0A-88C4-4B8A-8402-9200AB29BB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196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DB9436-D1DD-4EB3-84D6-08A0EDA0D0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29B9097-872A-4625-858E-F838431ED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21035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65129"/>
            <a:ext cx="80010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596" y="1825625"/>
            <a:ext cx="10571205" cy="403772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942975" y="625475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F5D127-9A07-4F60-B37A-6B51EBE7C4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23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358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96" y="365129"/>
            <a:ext cx="10571205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596" y="1825625"/>
            <a:ext cx="10571205" cy="403772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52F96E-7563-4EA9-AFD6-9F929E69CC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12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2" y="365129"/>
            <a:ext cx="807514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8"/>
            <a:ext cx="5181600" cy="40377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3"/>
            <a:ext cx="5181600" cy="40377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989013" y="365125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98AF1C-5C7A-4778-81F3-9368017E93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370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>
              <a:solidFill>
                <a:schemeClr val="bg1"/>
              </a:solidFill>
              <a:latin typeface="Mercury Display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0" y="365129"/>
            <a:ext cx="8076728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35827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35827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1101725" y="495300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A72927-DDB7-4C73-9054-FE73855AB2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989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662" y="365129"/>
            <a:ext cx="807514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1417638" y="830263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F1C522-F24D-4763-889B-D2FB6C4961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2767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3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998538" y="644525"/>
            <a:ext cx="914400" cy="914400"/>
          </a:xfrm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New CRSO logo here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C214BAE-1844-451E-8C38-35774A5932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5282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93853" y="277794"/>
            <a:ext cx="11119899" cy="131179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4800" cap="none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27D43E-7C3A-4227-A378-10252C304C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7102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93853" y="277794"/>
            <a:ext cx="11119899" cy="131179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4800" cap="none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B41402-C039-48DA-A9AE-88F54130F5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948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93853" y="277794"/>
            <a:ext cx="11119899" cy="131179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4800" cap="none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9A9202-0149-4980-A8C8-07C0BB9CBA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686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93853" y="277794"/>
            <a:ext cx="11119899" cy="131179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4800" cap="none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64B0D-FAC7-4337-967C-F9AC3ABF0D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368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-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342207" y="466924"/>
            <a:ext cx="11528205" cy="2188176"/>
          </a:xfrm>
        </p:spPr>
        <p:txBody>
          <a:bodyPr lIns="91440" tIns="274320" rIns="91440" bIns="91440" anchor="t">
            <a:noAutofit/>
          </a:bodyPr>
          <a:lstStyle>
            <a:lvl1pPr>
              <a:lnSpc>
                <a:spcPct val="80000"/>
              </a:lnSpc>
              <a:defRPr sz="5000" cap="all" baseline="0"/>
            </a:lvl1pPr>
          </a:lstStyle>
          <a:p>
            <a:r>
              <a:rPr lang="en-US"/>
              <a:t>INSANELY AWESOME </a:t>
            </a:r>
            <a:br>
              <a:rPr lang="en-US"/>
            </a:br>
            <a:r>
              <a:rPr lang="en-US"/>
              <a:t>TITLE HERE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0" y="6493670"/>
            <a:ext cx="487680" cy="364330"/>
          </a:xfrm>
          <a:prstGeom prst="rect">
            <a:avLst/>
          </a:prstGeom>
          <a:solidFill>
            <a:srgbClr val="00558C"/>
          </a:solidFill>
          <a:ln>
            <a:noFill/>
          </a:ln>
        </p:spPr>
        <p:txBody>
          <a:bodyPr anchor="ctr"/>
          <a:lstStyle>
            <a:lvl1pPr algn="ctr">
              <a:defRPr sz="1000" b="1">
                <a:solidFill>
                  <a:srgbClr val="FFFFFF"/>
                </a:solidFill>
              </a:defRPr>
            </a:lvl1pPr>
          </a:lstStyle>
          <a:p>
            <a:fld id="{B28838BE-5EAD-434C-B290-9193BA7633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342901" y="2655889"/>
            <a:ext cx="11527367" cy="3838575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 marL="1255713" indent="-231775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4672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8"/>
            <a:ext cx="5181600" cy="403772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3"/>
            <a:ext cx="5181600" cy="403772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7F8054-9B4F-44C9-BEB4-C149FF765C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81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35827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35827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88E265-7612-43A3-A790-74EFC65470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97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D08E54-71AA-442C-8420-A3B2826CFA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120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4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E95F77-03AF-4804-B936-080A44D311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57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7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8095A-FB1E-4C24-98C1-B1B8A59C96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24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5945724"/>
            <a:ext cx="12192000" cy="912276"/>
          </a:xfrm>
          <a:prstGeom prst="rect">
            <a:avLst/>
          </a:prstGeom>
          <a:solidFill>
            <a:srgbClr val="0033A0"/>
          </a:solidFill>
          <a:ln>
            <a:solidFill>
              <a:srgbClr val="0033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7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543209" y="5991315"/>
            <a:ext cx="1810592" cy="82109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Place new CRSO logo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9F78AE-2B78-49F9-90F3-A48E32FA66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9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B7382B-055D-4C6B-9520-13F2D742D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87934" y="631189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4C1EE-9D62-4AA5-9758-4A3B94BBE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5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  <p:sldLayoutId id="2147483714" r:id="rId23"/>
    <p:sldLayoutId id="2147483715" r:id="rId24"/>
    <p:sldLayoutId id="2147483716" r:id="rId25"/>
    <p:sldLayoutId id="2147483717" r:id="rId26"/>
    <p:sldLayoutId id="2147483718" r:id="rId27"/>
    <p:sldLayoutId id="2147483719" r:id="rId28"/>
    <p:sldLayoutId id="2147483720" r:id="rId29"/>
    <p:sldLayoutId id="2147483721" r:id="rId30"/>
    <p:sldLayoutId id="2147483722" r:id="rId31"/>
    <p:sldLayoutId id="2147483723" r:id="rId32"/>
    <p:sldLayoutId id="2147483724" r:id="rId33"/>
    <p:sldLayoutId id="2147483725" r:id="rId34"/>
    <p:sldLayoutId id="2147483726" r:id="rId35"/>
    <p:sldLayoutId id="2147483728" r:id="rId36"/>
    <p:sldLayoutId id="2147483731" r:id="rId37"/>
    <p:sldLayoutId id="2147483732" r:id="rId38"/>
  </p:sldLayoutIdLst>
  <p:hf sldNum="0"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C3132-C06C-FAD0-18F3-A1A392DF2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4455" y="1824041"/>
            <a:ext cx="10515600" cy="2852737"/>
          </a:xfrm>
        </p:spPr>
        <p:txBody>
          <a:bodyPr/>
          <a:lstStyle/>
          <a:p>
            <a:pPr algn="ctr"/>
            <a:r>
              <a:rPr lang="en-US" dirty="0"/>
              <a:t>Work Force Development </a:t>
            </a:r>
            <a:br>
              <a:rPr lang="en-US" dirty="0"/>
            </a:br>
            <a:br>
              <a:rPr lang="en-US" dirty="0"/>
            </a:br>
            <a:r>
              <a:rPr lang="en-US" sz="4400" dirty="0"/>
              <a:t>Victoria King, PhD</a:t>
            </a:r>
          </a:p>
        </p:txBody>
      </p:sp>
      <p:pic>
        <p:nvPicPr>
          <p:cNvPr id="5" name="Content Placeholder 10">
            <a:extLst>
              <a:ext uri="{FF2B5EF4-FFF2-40B4-BE49-F238E27FC236}">
                <a16:creationId xmlns:a16="http://schemas.microsoft.com/office/drawing/2014/main" id="{38335B8A-0A6D-C843-9B1D-747956862D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10" y="6014289"/>
            <a:ext cx="2848488" cy="67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755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83DF3-FA4A-DA08-C967-C6658BD90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Workforce Development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E4BA5-1538-C260-55C6-C267DFA45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300" y="1830148"/>
            <a:ext cx="11659877" cy="3219829"/>
          </a:xfrm>
        </p:spPr>
        <p:txBody>
          <a:bodyPr>
            <a:normAutofit/>
          </a:bodyPr>
          <a:lstStyle/>
          <a:p>
            <a:r>
              <a:rPr lang="en-US" dirty="0"/>
              <a:t>Tom Kelly, PhD - Faculty Development Director</a:t>
            </a:r>
          </a:p>
          <a:p>
            <a:r>
              <a:rPr lang="en-US" dirty="0"/>
              <a:t>Victoria King, PhD - Career Development Director</a:t>
            </a:r>
          </a:p>
          <a:p>
            <a:r>
              <a:rPr lang="en-US" dirty="0"/>
              <a:t>Peter Sawaya, MD - Professional Student Development Director</a:t>
            </a:r>
          </a:p>
          <a:p>
            <a:r>
              <a:rPr lang="en-US" dirty="0"/>
              <a:t>Tina Ngo, MLIS – Education Director</a:t>
            </a:r>
          </a:p>
          <a:p>
            <a:r>
              <a:rPr lang="en-US" dirty="0"/>
              <a:t>April </a:t>
            </a:r>
            <a:r>
              <a:rPr lang="en-US" dirty="0" err="1"/>
              <a:t>Bridenbecker</a:t>
            </a:r>
            <a:r>
              <a:rPr lang="en-US" dirty="0"/>
              <a:t> – Program Manager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13D5A17-CEB5-02EF-7D80-F70EB8FE624A}"/>
              </a:ext>
            </a:extLst>
          </p:cNvPr>
          <p:cNvCxnSpPr>
            <a:cxnSpLocks/>
          </p:cNvCxnSpPr>
          <p:nvPr/>
        </p:nvCxnSpPr>
        <p:spPr>
          <a:xfrm>
            <a:off x="197822" y="1358369"/>
            <a:ext cx="11796356" cy="0"/>
          </a:xfrm>
          <a:prstGeom prst="line">
            <a:avLst/>
          </a:prstGeom>
          <a:ln w="50800">
            <a:solidFill>
              <a:srgbClr val="0033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Content Placeholder 10">
            <a:extLst>
              <a:ext uri="{FF2B5EF4-FFF2-40B4-BE49-F238E27FC236}">
                <a16:creationId xmlns:a16="http://schemas.microsoft.com/office/drawing/2014/main" id="{5AC8FC09-1555-6D15-B1DD-46851DB146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24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FF70623-4326-4E64-AD00-290F6011F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866" y="45720"/>
            <a:ext cx="11796356" cy="1325563"/>
          </a:xfrm>
        </p:spPr>
        <p:txBody>
          <a:bodyPr/>
          <a:lstStyle/>
          <a:p>
            <a:pPr algn="ctr"/>
            <a:r>
              <a:rPr lang="en-US" dirty="0"/>
              <a:t>Clinical &amp; Translational Science Degree Programs</a:t>
            </a:r>
          </a:p>
        </p:txBody>
      </p:sp>
      <p:pic>
        <p:nvPicPr>
          <p:cNvPr id="5" name="Content Placeholder 10">
            <a:extLst>
              <a:ext uri="{FF2B5EF4-FFF2-40B4-BE49-F238E27FC236}">
                <a16:creationId xmlns:a16="http://schemas.microsoft.com/office/drawing/2014/main" id="{0B8F7761-C620-4177-9DDE-35AC6F3594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4410E5F-C777-D04E-B2BC-EBBA5669581F}"/>
              </a:ext>
            </a:extLst>
          </p:cNvPr>
          <p:cNvCxnSpPr>
            <a:cxnSpLocks/>
          </p:cNvCxnSpPr>
          <p:nvPr/>
        </p:nvCxnSpPr>
        <p:spPr>
          <a:xfrm>
            <a:off x="234778" y="1289221"/>
            <a:ext cx="11796356" cy="0"/>
          </a:xfrm>
          <a:prstGeom prst="line">
            <a:avLst/>
          </a:prstGeom>
          <a:ln w="50800">
            <a:solidFill>
              <a:srgbClr val="0033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ontent Placeholder 9">
            <a:extLst>
              <a:ext uri="{FF2B5EF4-FFF2-40B4-BE49-F238E27FC236}">
                <a16:creationId xmlns:a16="http://schemas.microsoft.com/office/drawing/2014/main" id="{8FDB7B49-503B-A3AE-61B3-71D8C511E6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1523920"/>
              </p:ext>
            </p:extLst>
          </p:nvPr>
        </p:nvGraphicFramePr>
        <p:xfrm>
          <a:off x="167271" y="1669099"/>
          <a:ext cx="8597710" cy="3817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29B2C8E-2DA5-211B-D86A-D5A4FDDE99C3}"/>
              </a:ext>
            </a:extLst>
          </p:cNvPr>
          <p:cNvSpPr txBox="1"/>
          <p:nvPr/>
        </p:nvSpPr>
        <p:spPr>
          <a:xfrm>
            <a:off x="9074344" y="1997839"/>
            <a:ext cx="295038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Curriculum and MS track approved in 2009</a:t>
            </a:r>
          </a:p>
          <a:p>
            <a:endParaRPr lang="en-US" dirty="0"/>
          </a:p>
          <a:p>
            <a:r>
              <a:rPr lang="en-US" dirty="0"/>
              <a:t> -176 GC graduates</a:t>
            </a:r>
          </a:p>
          <a:p>
            <a:r>
              <a:rPr lang="en-US" dirty="0"/>
              <a:t> -36 MS graduates</a:t>
            </a:r>
          </a:p>
          <a:p>
            <a:r>
              <a:rPr lang="en-US" dirty="0"/>
              <a:t> - 8 matriculating in MS</a:t>
            </a:r>
          </a:p>
          <a:p>
            <a:endParaRPr lang="en-US" dirty="0"/>
          </a:p>
          <a:p>
            <a:r>
              <a:rPr lang="en-US" dirty="0"/>
              <a:t>PhD approved in 2011</a:t>
            </a:r>
          </a:p>
          <a:p>
            <a:endParaRPr lang="en-US" dirty="0"/>
          </a:p>
          <a:p>
            <a:r>
              <a:rPr lang="en-US" dirty="0"/>
              <a:t> -24 PhD graduates</a:t>
            </a:r>
          </a:p>
          <a:p>
            <a:r>
              <a:rPr lang="en-US" dirty="0"/>
              <a:t> -15 matriculating</a:t>
            </a:r>
          </a:p>
        </p:txBody>
      </p:sp>
    </p:spTree>
    <p:extLst>
      <p:ext uri="{BB962C8B-B14F-4D97-AF65-F5344CB8AC3E}">
        <p14:creationId xmlns:p14="http://schemas.microsoft.com/office/powerpoint/2010/main" val="2870502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0B0E9-B7FA-90D0-625C-94BEE4057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596" y="165836"/>
            <a:ext cx="10571205" cy="1325563"/>
          </a:xfrm>
        </p:spPr>
        <p:txBody>
          <a:bodyPr/>
          <a:lstStyle/>
          <a:p>
            <a:pPr algn="ctr"/>
            <a:r>
              <a:rPr lang="en-US" dirty="0"/>
              <a:t>Workforce Development – Seminar Series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BCAF5-2D82-CD52-99AF-E3840BCE1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822" y="1597394"/>
            <a:ext cx="11796356" cy="403772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Learn at Lunch Series  </a:t>
            </a:r>
          </a:p>
          <a:p>
            <a:pPr lvl="1"/>
            <a:r>
              <a:rPr lang="en-US" sz="2800" dirty="0"/>
              <a:t>BERD Bites</a:t>
            </a:r>
          </a:p>
          <a:p>
            <a:pPr lvl="2"/>
            <a:r>
              <a:rPr lang="en-US" sz="2400" dirty="0"/>
              <a:t>Training &amp; consultations</a:t>
            </a:r>
          </a:p>
          <a:p>
            <a:pPr lvl="1"/>
            <a:r>
              <a:rPr lang="en-US" sz="2800" dirty="0"/>
              <a:t>Biomedical Informatics</a:t>
            </a:r>
          </a:p>
          <a:p>
            <a:pPr lvl="2"/>
            <a:r>
              <a:rPr lang="en-US" sz="2400" dirty="0"/>
              <a:t>Training Tools </a:t>
            </a:r>
          </a:p>
          <a:p>
            <a:pPr lvl="1"/>
            <a:r>
              <a:rPr lang="en-US" sz="2800" dirty="0" err="1"/>
              <a:t>REDCap</a:t>
            </a:r>
            <a:endParaRPr lang="en-US" sz="2800" dirty="0"/>
          </a:p>
          <a:p>
            <a:pPr lvl="2"/>
            <a:r>
              <a:rPr lang="en-US" sz="2400" dirty="0"/>
              <a:t>Beginner, Medium, Advanced Skills</a:t>
            </a:r>
          </a:p>
          <a:p>
            <a:pPr lvl="1"/>
            <a:r>
              <a:rPr lang="en-US" sz="2800" dirty="0"/>
              <a:t>Clinical Research Services</a:t>
            </a:r>
          </a:p>
          <a:p>
            <a:pPr lvl="2"/>
            <a:r>
              <a:rPr lang="en-US" sz="2400" dirty="0"/>
              <a:t>Training/Tools for Clinical Researchers</a:t>
            </a:r>
          </a:p>
          <a:p>
            <a:pPr lvl="1"/>
            <a:r>
              <a:rPr lang="en-US" sz="2800" dirty="0"/>
              <a:t>Clinical Research Update                Translational Science Seminar Series</a:t>
            </a:r>
            <a:endParaRPr lang="en-US" dirty="0"/>
          </a:p>
          <a:p>
            <a:pPr lvl="1"/>
            <a:endParaRPr lang="en-US" dirty="0"/>
          </a:p>
          <a:p>
            <a:pPr marL="457177" lvl="1" indent="0">
              <a:buNone/>
            </a:pP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552B379-0BC6-07E9-3467-DFFB6134EAEC}"/>
              </a:ext>
            </a:extLst>
          </p:cNvPr>
          <p:cNvCxnSpPr>
            <a:cxnSpLocks/>
          </p:cNvCxnSpPr>
          <p:nvPr/>
        </p:nvCxnSpPr>
        <p:spPr>
          <a:xfrm>
            <a:off x="197822" y="1316266"/>
            <a:ext cx="11796356" cy="0"/>
          </a:xfrm>
          <a:prstGeom prst="line">
            <a:avLst/>
          </a:prstGeom>
          <a:ln w="50800">
            <a:solidFill>
              <a:srgbClr val="0033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Content Placeholder 10">
            <a:extLst>
              <a:ext uri="{FF2B5EF4-FFF2-40B4-BE49-F238E27FC236}">
                <a16:creationId xmlns:a16="http://schemas.microsoft.com/office/drawing/2014/main" id="{237B1B45-759F-0840-2993-8AA8C0F074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D217272-4F9B-453F-528E-EF67DCF71C72}"/>
              </a:ext>
            </a:extLst>
          </p:cNvPr>
          <p:cNvCxnSpPr>
            <a:cxnSpLocks/>
          </p:cNvCxnSpPr>
          <p:nvPr/>
        </p:nvCxnSpPr>
        <p:spPr>
          <a:xfrm>
            <a:off x="4634076" y="5250015"/>
            <a:ext cx="1066800" cy="0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4671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9D7E2-EBEA-0970-823A-384DA7705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397" y="45591"/>
            <a:ext cx="10571205" cy="1325563"/>
          </a:xfrm>
        </p:spPr>
        <p:txBody>
          <a:bodyPr/>
          <a:lstStyle/>
          <a:p>
            <a:pPr algn="ctr"/>
            <a:r>
              <a:rPr lang="en-US" dirty="0"/>
              <a:t>Workshops/Conferences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99AC8-D5FA-1B53-65CA-B4A421E8C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832" y="1371153"/>
            <a:ext cx="10571205" cy="4267633"/>
          </a:xfrm>
        </p:spPr>
        <p:txBody>
          <a:bodyPr/>
          <a:lstStyle/>
          <a:p>
            <a:r>
              <a:rPr lang="en-US" dirty="0"/>
              <a:t>Clinical Research Coordinator 101 Workshop</a:t>
            </a:r>
          </a:p>
          <a:p>
            <a:pPr lvl="1"/>
            <a:r>
              <a:rPr lang="en-US" dirty="0"/>
              <a:t>Prerequisites – CITI HSP, GCP, Clinical Coordinator Research Foundations</a:t>
            </a:r>
          </a:p>
          <a:p>
            <a:pPr lvl="1"/>
            <a:r>
              <a:rPr lang="en-US" dirty="0"/>
              <a:t>In-class training (4 hours)</a:t>
            </a:r>
          </a:p>
          <a:p>
            <a:pPr lvl="1"/>
            <a:r>
              <a:rPr lang="en-US" dirty="0"/>
              <a:t>8 online modules </a:t>
            </a:r>
          </a:p>
          <a:p>
            <a:r>
              <a:rPr lang="en-US" dirty="0"/>
              <a:t>CCTS Annual Spring Conference</a:t>
            </a:r>
          </a:p>
          <a:p>
            <a:pPr lvl="1"/>
            <a:r>
              <a:rPr lang="en-US" dirty="0"/>
              <a:t>2024 – April 9 - Dissemination &amp; Implementation Across the Translational Spectrum</a:t>
            </a:r>
          </a:p>
          <a:p>
            <a:pPr lvl="1"/>
            <a:r>
              <a:rPr lang="en-US" dirty="0"/>
              <a:t>2025 – April 1 - Pioneering Pathways: Innovative Trial Design in Translational Science</a:t>
            </a:r>
          </a:p>
          <a:p>
            <a:pPr marL="457177" lvl="1" indent="0">
              <a:buNone/>
            </a:pPr>
            <a:r>
              <a:rPr lang="en-US" dirty="0"/>
              <a:t>	Keynotes – Chris Lindsell, PhD &amp; Linda Collins, PhD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9059784-AC03-560F-03DB-59A02B79EF9B}"/>
              </a:ext>
            </a:extLst>
          </p:cNvPr>
          <p:cNvCxnSpPr>
            <a:cxnSpLocks/>
          </p:cNvCxnSpPr>
          <p:nvPr/>
        </p:nvCxnSpPr>
        <p:spPr>
          <a:xfrm>
            <a:off x="197822" y="1316266"/>
            <a:ext cx="11796356" cy="0"/>
          </a:xfrm>
          <a:prstGeom prst="line">
            <a:avLst/>
          </a:prstGeom>
          <a:ln w="50800">
            <a:solidFill>
              <a:srgbClr val="0033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Content Placeholder 10">
            <a:extLst>
              <a:ext uri="{FF2B5EF4-FFF2-40B4-BE49-F238E27FC236}">
                <a16:creationId xmlns:a16="http://schemas.microsoft.com/office/drawing/2014/main" id="{5954AFBE-4A77-BCE9-0767-880A95CB93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951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0B326-69D7-484E-8FC0-3AC13ED35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596" y="86008"/>
            <a:ext cx="10571205" cy="1325563"/>
          </a:xfrm>
        </p:spPr>
        <p:txBody>
          <a:bodyPr/>
          <a:lstStyle/>
          <a:p>
            <a:pPr algn="ctr"/>
            <a:r>
              <a:rPr lang="en-US" dirty="0"/>
              <a:t>Ongoing/Future Training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2BF7D-05F7-6947-AF67-8B7231727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777" y="1411570"/>
            <a:ext cx="11796355" cy="4157205"/>
          </a:xfrm>
        </p:spPr>
        <p:txBody>
          <a:bodyPr>
            <a:normAutofit/>
          </a:bodyPr>
          <a:lstStyle/>
          <a:p>
            <a:r>
              <a:rPr lang="en-US" dirty="0"/>
              <a:t>Research Professionals Training</a:t>
            </a:r>
          </a:p>
          <a:p>
            <a:pPr lvl="1"/>
            <a:r>
              <a:rPr lang="en-US" dirty="0"/>
              <a:t>FORWARRD Initiative – Clinical Research Coordinator I,II, III; Clinical Research Nurses; Regulatory Specialists; Research Administrator &amp; Manager </a:t>
            </a:r>
          </a:p>
          <a:p>
            <a:pPr lvl="1"/>
            <a:r>
              <a:rPr lang="en-US" dirty="0"/>
              <a:t>Clinical Research Coordinator 102  - Hybrid Series</a:t>
            </a:r>
          </a:p>
          <a:p>
            <a:pPr lvl="1"/>
            <a:r>
              <a:rPr lang="en-US" dirty="0"/>
              <a:t>EMPACT – Georgia CTSA Collaboration</a:t>
            </a:r>
          </a:p>
          <a:p>
            <a:r>
              <a:rPr lang="en-US" dirty="0"/>
              <a:t>Mentor Training Workshops </a:t>
            </a:r>
          </a:p>
          <a:p>
            <a:pPr lvl="1"/>
            <a:r>
              <a:rPr lang="en-US" dirty="0"/>
              <a:t>Quarterly</a:t>
            </a:r>
          </a:p>
          <a:p>
            <a:pPr lvl="1"/>
            <a:r>
              <a:rPr lang="en-US" dirty="0"/>
              <a:t>CIMER materials (Train the Trainer)</a:t>
            </a:r>
          </a:p>
          <a:p>
            <a:pPr lvl="1"/>
            <a:r>
              <a:rPr lang="en-US" dirty="0"/>
              <a:t>Early Career, Mid and Senior Career</a:t>
            </a:r>
          </a:p>
          <a:p>
            <a:pPr lvl="1"/>
            <a:r>
              <a:rPr lang="en-US" dirty="0"/>
              <a:t>Research Professionals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4796E-0069-2740-93FB-555D46015B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C1EE-9D62-4AA5-9758-4A3B94BBE897}" type="slidenum">
              <a:rPr lang="en-US" smtClean="0"/>
              <a:t>6</a:t>
            </a:fld>
            <a:endParaRPr lang="en-US"/>
          </a:p>
        </p:txBody>
      </p:sp>
      <p:pic>
        <p:nvPicPr>
          <p:cNvPr id="6" name="Content Placeholder 10">
            <a:extLst>
              <a:ext uri="{FF2B5EF4-FFF2-40B4-BE49-F238E27FC236}">
                <a16:creationId xmlns:a16="http://schemas.microsoft.com/office/drawing/2014/main" id="{E82CD6BE-6C1C-8F42-8481-34DE56A83E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21FED2A-5032-BD15-6114-CA1999134373}"/>
              </a:ext>
            </a:extLst>
          </p:cNvPr>
          <p:cNvCxnSpPr>
            <a:cxnSpLocks/>
          </p:cNvCxnSpPr>
          <p:nvPr/>
        </p:nvCxnSpPr>
        <p:spPr>
          <a:xfrm>
            <a:off x="234778" y="1289221"/>
            <a:ext cx="11796356" cy="0"/>
          </a:xfrm>
          <a:prstGeom prst="line">
            <a:avLst/>
          </a:prstGeom>
          <a:ln w="50800">
            <a:solidFill>
              <a:srgbClr val="0033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2144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C656C-3E33-2B11-FB1B-378164ED3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353" y="231860"/>
            <a:ext cx="10571205" cy="1325563"/>
          </a:xfrm>
        </p:spPr>
        <p:txBody>
          <a:bodyPr/>
          <a:lstStyle/>
          <a:p>
            <a:r>
              <a:rPr lang="en-US" dirty="0"/>
              <a:t>Ongoing/Future Training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C4951-C9A3-753A-DC37-9200532EF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301" y="1674459"/>
            <a:ext cx="11423259" cy="4037720"/>
          </a:xfrm>
        </p:spPr>
        <p:txBody>
          <a:bodyPr/>
          <a:lstStyle/>
          <a:p>
            <a:r>
              <a:rPr lang="en-US" dirty="0"/>
              <a:t>Team Science Online Modules &amp; Regional Training Collaborations</a:t>
            </a:r>
          </a:p>
          <a:p>
            <a:r>
              <a:rPr lang="en-US" dirty="0"/>
              <a:t>Health Equity &amp; Community Based Participatory Research </a:t>
            </a:r>
          </a:p>
          <a:p>
            <a:r>
              <a:rPr lang="en-US" dirty="0"/>
              <a:t>Dissemination &amp; Implementation 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2349397-B4BE-9EB7-90B0-62B710A0CA61}"/>
              </a:ext>
            </a:extLst>
          </p:cNvPr>
          <p:cNvCxnSpPr>
            <a:cxnSpLocks/>
          </p:cNvCxnSpPr>
          <p:nvPr/>
        </p:nvCxnSpPr>
        <p:spPr>
          <a:xfrm>
            <a:off x="234778" y="1289221"/>
            <a:ext cx="11796356" cy="0"/>
          </a:xfrm>
          <a:prstGeom prst="line">
            <a:avLst/>
          </a:prstGeom>
          <a:ln w="50800">
            <a:solidFill>
              <a:srgbClr val="0033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Content Placeholder 10">
            <a:extLst>
              <a:ext uri="{FF2B5EF4-FFF2-40B4-BE49-F238E27FC236}">
                <a16:creationId xmlns:a16="http://schemas.microsoft.com/office/drawing/2014/main" id="{7B75243F-A021-D214-4846-AE5E16FDB6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" y="6097416"/>
            <a:ext cx="2848488" cy="67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060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9B74A45-BDDD-4892-B8C0-B290C0944FC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79352" cy="6374535"/>
          </a:xfrm>
          <a:custGeom>
            <a:avLst/>
            <a:gdLst>
              <a:gd name="connsiteX0" fmla="*/ 609861 w 5379352"/>
              <a:gd name="connsiteY0" fmla="*/ 6374535 h 6374535"/>
              <a:gd name="connsiteX1" fmla="*/ 3449004 w 5379352"/>
              <a:gd name="connsiteY1" fmla="*/ 6374535 h 6374535"/>
              <a:gd name="connsiteX2" fmla="*/ 3628245 w 5379352"/>
              <a:gd name="connsiteY2" fmla="*/ 6288190 h 6374535"/>
              <a:gd name="connsiteX3" fmla="*/ 5379352 w 5379352"/>
              <a:gd name="connsiteY3" fmla="*/ 3346018 h 6374535"/>
              <a:gd name="connsiteX4" fmla="*/ 2033334 w 5379352"/>
              <a:gd name="connsiteY4" fmla="*/ 0 h 6374535"/>
              <a:gd name="connsiteX5" fmla="*/ 129310 w 5379352"/>
              <a:gd name="connsiteY5" fmla="*/ 594192 h 6374535"/>
              <a:gd name="connsiteX6" fmla="*/ 0 w 5379352"/>
              <a:gd name="connsiteY6" fmla="*/ 692103 h 6374535"/>
              <a:gd name="connsiteX7" fmla="*/ 0 w 5379352"/>
              <a:gd name="connsiteY7" fmla="*/ 5999934 h 6374535"/>
              <a:gd name="connsiteX8" fmla="*/ 129311 w 5379352"/>
              <a:gd name="connsiteY8" fmla="*/ 6097845 h 6374535"/>
              <a:gd name="connsiteX9" fmla="*/ 367831 w 5379352"/>
              <a:gd name="connsiteY9" fmla="*/ 6248727 h 637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79352" h="6374535">
                <a:moveTo>
                  <a:pt x="609861" y="6374535"/>
                </a:moveTo>
                <a:lnTo>
                  <a:pt x="3449004" y="6374535"/>
                </a:lnTo>
                <a:lnTo>
                  <a:pt x="3628245" y="6288190"/>
                </a:lnTo>
                <a:cubicBezTo>
                  <a:pt x="4671283" y="5721578"/>
                  <a:pt x="5379352" y="4616487"/>
                  <a:pt x="5379352" y="3346018"/>
                </a:cubicBezTo>
                <a:cubicBezTo>
                  <a:pt x="5379352" y="1498063"/>
                  <a:pt x="3881289" y="0"/>
                  <a:pt x="2033334" y="0"/>
                </a:cubicBezTo>
                <a:cubicBezTo>
                  <a:pt x="1325914" y="0"/>
                  <a:pt x="669769" y="219535"/>
                  <a:pt x="129310" y="594192"/>
                </a:cubicBezTo>
                <a:lnTo>
                  <a:pt x="0" y="692103"/>
                </a:lnTo>
                <a:lnTo>
                  <a:pt x="0" y="5999934"/>
                </a:lnTo>
                <a:lnTo>
                  <a:pt x="129311" y="6097845"/>
                </a:lnTo>
                <a:cubicBezTo>
                  <a:pt x="206519" y="6151367"/>
                  <a:pt x="286089" y="6201724"/>
                  <a:pt x="367831" y="624872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516C73E-9465-4C9E-9B86-9E58FB326B6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9" y="0"/>
            <a:ext cx="5210147" cy="6210629"/>
          </a:xfrm>
          <a:custGeom>
            <a:avLst/>
            <a:gdLst>
              <a:gd name="connsiteX0" fmla="*/ 1058223 w 5210147"/>
              <a:gd name="connsiteY0" fmla="*/ 0 h 6210629"/>
              <a:gd name="connsiteX1" fmla="*/ 3003078 w 5210147"/>
              <a:gd name="connsiteY1" fmla="*/ 0 h 6210629"/>
              <a:gd name="connsiteX2" fmla="*/ 3266657 w 5210147"/>
              <a:gd name="connsiteY2" fmla="*/ 96471 h 6210629"/>
              <a:gd name="connsiteX3" fmla="*/ 5210147 w 5210147"/>
              <a:gd name="connsiteY3" fmla="*/ 3028517 h 6210629"/>
              <a:gd name="connsiteX4" fmla="*/ 2028035 w 5210147"/>
              <a:gd name="connsiteY4" fmla="*/ 6210629 h 6210629"/>
              <a:gd name="connsiteX5" fmla="*/ 3916 w 5210147"/>
              <a:gd name="connsiteY5" fmla="*/ 5483989 h 6210629"/>
              <a:gd name="connsiteX6" fmla="*/ 0 w 5210147"/>
              <a:gd name="connsiteY6" fmla="*/ 5480430 h 6210629"/>
              <a:gd name="connsiteX7" fmla="*/ 0 w 5210147"/>
              <a:gd name="connsiteY7" fmla="*/ 576603 h 6210629"/>
              <a:gd name="connsiteX8" fmla="*/ 3916 w 5210147"/>
              <a:gd name="connsiteY8" fmla="*/ 573044 h 6210629"/>
              <a:gd name="connsiteX9" fmla="*/ 933918 w 5210147"/>
              <a:gd name="connsiteY9" fmla="*/ 39494 h 621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210147" h="6210629">
                <a:moveTo>
                  <a:pt x="1058223" y="0"/>
                </a:moveTo>
                <a:lnTo>
                  <a:pt x="3003078" y="0"/>
                </a:lnTo>
                <a:lnTo>
                  <a:pt x="3266657" y="96471"/>
                </a:lnTo>
                <a:cubicBezTo>
                  <a:pt x="4408765" y="579542"/>
                  <a:pt x="5210147" y="1710443"/>
                  <a:pt x="5210147" y="3028517"/>
                </a:cubicBezTo>
                <a:cubicBezTo>
                  <a:pt x="5210147" y="4785949"/>
                  <a:pt x="3785467" y="6210629"/>
                  <a:pt x="2028035" y="6210629"/>
                </a:cubicBezTo>
                <a:cubicBezTo>
                  <a:pt x="1259159" y="6210629"/>
                  <a:pt x="553973" y="5937936"/>
                  <a:pt x="3916" y="5483989"/>
                </a:cubicBezTo>
                <a:lnTo>
                  <a:pt x="0" y="5480430"/>
                </a:lnTo>
                <a:lnTo>
                  <a:pt x="0" y="576603"/>
                </a:lnTo>
                <a:lnTo>
                  <a:pt x="3916" y="573044"/>
                </a:lnTo>
                <a:cubicBezTo>
                  <a:pt x="278945" y="346070"/>
                  <a:pt x="592755" y="164410"/>
                  <a:pt x="933918" y="39494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ACAAF5D7-299C-47E0-BF58-5B55CABE4E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0941" y="1301551"/>
            <a:ext cx="3440610" cy="344061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E1AA779E-B68C-45E3-9FBD-F7154F8D6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1626" y="2800216"/>
            <a:ext cx="5319433" cy="12575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914400"/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	Questions?</a:t>
            </a:r>
          </a:p>
        </p:txBody>
      </p:sp>
    </p:spTree>
    <p:extLst>
      <p:ext uri="{BB962C8B-B14F-4D97-AF65-F5344CB8AC3E}">
        <p14:creationId xmlns:p14="http://schemas.microsoft.com/office/powerpoint/2010/main" val="34763742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0C377B"/>
      </a:dk2>
      <a:lt2>
        <a:srgbClr val="EEECE1"/>
      </a:lt2>
      <a:accent1>
        <a:srgbClr val="007CB7"/>
      </a:accent1>
      <a:accent2>
        <a:srgbClr val="162355"/>
      </a:accent2>
      <a:accent3>
        <a:srgbClr val="B8BAB3"/>
      </a:accent3>
      <a:accent4>
        <a:srgbClr val="4A4D4D"/>
      </a:accent4>
      <a:accent5>
        <a:srgbClr val="007CB7"/>
      </a:accent5>
      <a:accent6>
        <a:srgbClr val="0C377B"/>
      </a:accent6>
      <a:hlink>
        <a:srgbClr val="0C377B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rkforce Update vlk" id="{9F783DB4-8F42-A24A-836A-DE26E374E0C9}" vid="{39F33009-E2BC-BD49-B0AC-136ACC13FE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45BC41D60B2C4296EBC7E4E2D4AABE" ma:contentTypeVersion="17" ma:contentTypeDescription="Create a new document." ma:contentTypeScope="" ma:versionID="6762a998ac0a7e744e241823c7fda13a">
  <xsd:schema xmlns:xsd="http://www.w3.org/2001/XMLSchema" xmlns:xs="http://www.w3.org/2001/XMLSchema" xmlns:p="http://schemas.microsoft.com/office/2006/metadata/properties" xmlns:ns2="f7391561-85a8-4a1a-a2f3-984bf28367db" xmlns:ns3="27ed5eab-4507-44f7-b419-7c2e8d161303" targetNamespace="http://schemas.microsoft.com/office/2006/metadata/properties" ma:root="true" ma:fieldsID="0ad72583d7cbd39b2ba68e65f89b2f91" ns2:_="" ns3:_="">
    <xsd:import namespace="f7391561-85a8-4a1a-a2f3-984bf28367db"/>
    <xsd:import namespace="27ed5eab-4507-44f7-b419-7c2e8d1613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391561-85a8-4a1a-a2f3-984bf28367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60d88b-9459-45c3-8a30-9c03b99f5b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d5eab-4507-44f7-b419-7c2e8d16130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b81a534-75fd-4027-9009-fa59f487ba0a}" ma:internalName="TaxCatchAll" ma:showField="CatchAllData" ma:web="27ed5eab-4507-44f7-b419-7c2e8d1613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7ed5eab-4507-44f7-b419-7c2e8d161303" xsi:nil="true"/>
    <lcf76f155ced4ddcb4097134ff3c332f xmlns="f7391561-85a8-4a1a-a2f3-984bf28367d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1D1185-670E-4750-BDB4-261C72A29EB3}"/>
</file>

<file path=customXml/itemProps2.xml><?xml version="1.0" encoding="utf-8"?>
<ds:datastoreItem xmlns:ds="http://schemas.openxmlformats.org/officeDocument/2006/customXml" ds:itemID="{2FA08835-60D6-4880-9C8B-F07EFBB93933}">
  <ds:schemaRefs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49f7089c-7880-4aeb-9a6b-f84347dafe9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876FA0F-3FAB-49C2-AC84-DBD1A13311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16041</TotalTime>
  <Words>551</Words>
  <Application>Microsoft Macintosh PowerPoint</Application>
  <PresentationFormat>Widescreen</PresentationFormat>
  <Paragraphs>90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Mercury Display</vt:lpstr>
      <vt:lpstr>Office Theme</vt:lpstr>
      <vt:lpstr>Work Force Development   Victoria King, PhD</vt:lpstr>
      <vt:lpstr>Workforce Development Team</vt:lpstr>
      <vt:lpstr>Clinical &amp; Translational Science Degree Programs</vt:lpstr>
      <vt:lpstr>Workforce Development – Seminar Series</vt:lpstr>
      <vt:lpstr>Workshops/Conferences</vt:lpstr>
      <vt:lpstr>Ongoing/Future Training Development</vt:lpstr>
      <vt:lpstr>Ongoing/Future Training Development</vt:lpstr>
      <vt:lpstr>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Workforce Development</dc:title>
  <dc:creator>Kelly, Thomas H.</dc:creator>
  <cp:lastModifiedBy>King, Victoria L.</cp:lastModifiedBy>
  <cp:revision>37</cp:revision>
  <dcterms:created xsi:type="dcterms:W3CDTF">2021-11-14T18:58:30Z</dcterms:created>
  <dcterms:modified xsi:type="dcterms:W3CDTF">2024-12-12T13:23:59Z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0x0101008845BC41D60B2C4296EBC7E4E2D4AABE</vt:lpwstr>
  </property>
</Properties>
</file>