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4"/>
  </p:sldMasterIdLst>
  <p:handoutMasterIdLst>
    <p:handoutMasterId r:id="rId21"/>
  </p:handoutMasterIdLst>
  <p:sldIdLst>
    <p:sldId id="264" r:id="rId5"/>
    <p:sldId id="364" r:id="rId6"/>
    <p:sldId id="331" r:id="rId7"/>
    <p:sldId id="315" r:id="rId8"/>
    <p:sldId id="355" r:id="rId9"/>
    <p:sldId id="356" r:id="rId10"/>
    <p:sldId id="349" r:id="rId11"/>
    <p:sldId id="352" r:id="rId12"/>
    <p:sldId id="361" r:id="rId13"/>
    <p:sldId id="289" r:id="rId14"/>
    <p:sldId id="362" r:id="rId15"/>
    <p:sldId id="360" r:id="rId16"/>
    <p:sldId id="322" r:id="rId17"/>
    <p:sldId id="363" r:id="rId18"/>
    <p:sldId id="353" r:id="rId19"/>
    <p:sldId id="34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0">
          <p15:clr>
            <a:srgbClr val="A4A3A4"/>
          </p15:clr>
        </p15:guide>
        <p15:guide id="2" pos="56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49"/>
    <p:restoredTop sz="94728"/>
  </p:normalViewPr>
  <p:slideViewPr>
    <p:cSldViewPr snapToGrid="0">
      <p:cViewPr varScale="1">
        <p:scale>
          <a:sx n="99" d="100"/>
          <a:sy n="99" d="100"/>
        </p:scale>
        <p:origin x="1560" y="168"/>
      </p:cViewPr>
      <p:guideLst>
        <p:guide orient="horz" pos="4200"/>
        <p:guide pos="56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70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E31182-22E9-9845-1CBD-D78EB15208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B3AAFD-62B3-A4F4-A2E6-081BC0640B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BA0C3F-46B1-4349-A939-BA4A1AA09463}" type="datetimeFigureOut">
              <a:rPr lang="en-US" altLang="en-US"/>
              <a:pPr/>
              <a:t>12/11/24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ACBD47-FFDF-172C-0581-90431EC3E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58BBE-4608-9A61-84F1-130B4C6A5A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2D4C23-8A85-494D-8BEC-3FC1283489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>
            <a:extLst>
              <a:ext uri="{FF2B5EF4-FFF2-40B4-BE49-F238E27FC236}">
                <a16:creationId xmlns:a16="http://schemas.microsoft.com/office/drawing/2014/main" id="{DFBC4A66-09B7-DD42-915A-E3EEAB5401E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09575" y="-4763"/>
            <a:ext cx="3760788" cy="6862763"/>
            <a:chOff x="2928938" y="-4763"/>
            <a:chExt cx="5014912" cy="6862763"/>
          </a:xfrm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02277810-4041-6679-2477-BAFCF2A68D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2147483647 h 1753"/>
                <a:gd name="T2" fmla="*/ 2147483647 w 670"/>
                <a:gd name="T3" fmla="*/ 2147483647 h 1753"/>
                <a:gd name="T4" fmla="*/ 2147483647 w 670"/>
                <a:gd name="T5" fmla="*/ 0 h 1753"/>
                <a:gd name="T6" fmla="*/ 2147483647 w 670"/>
                <a:gd name="T7" fmla="*/ 0 h 1753"/>
                <a:gd name="T8" fmla="*/ 0 w 670"/>
                <a:gd name="T9" fmla="*/ 2147483647 h 17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0204C567-705E-6395-E6C0-E6289097150C}"/>
                </a:ext>
              </a:extLst>
            </p:cNvPr>
            <p:cNvSpPr/>
            <p:nvPr/>
          </p:nvSpPr>
          <p:spPr bwMode="auto">
            <a:xfrm>
              <a:off x="2928938" y="-4763"/>
              <a:ext cx="103516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06B96D2-AC2A-97B5-1523-48573C0DB7CA}"/>
                </a:ext>
              </a:extLst>
            </p:cNvPr>
            <p:cNvSpPr/>
            <p:nvPr/>
          </p:nvSpPr>
          <p:spPr bwMode="auto">
            <a:xfrm>
              <a:off x="2928938" y="2582863"/>
              <a:ext cx="2694801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9A8AD5D-C7F2-AF11-347B-97A5FA593EB1}"/>
                </a:ext>
              </a:extLst>
            </p:cNvPr>
            <p:cNvSpPr/>
            <p:nvPr/>
          </p:nvSpPr>
          <p:spPr bwMode="auto">
            <a:xfrm>
              <a:off x="3371369" y="2692400"/>
              <a:ext cx="3331984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83E72A4-54F8-34C2-3836-4AE680AC77E9}"/>
                </a:ext>
              </a:extLst>
            </p:cNvPr>
            <p:cNvSpPr/>
            <p:nvPr/>
          </p:nvSpPr>
          <p:spPr bwMode="auto">
            <a:xfrm>
              <a:off x="3367135" y="2687638"/>
              <a:ext cx="4576715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2809152-D9C2-8190-7753-57648E43601B}"/>
                </a:ext>
              </a:extLst>
            </p:cNvPr>
            <p:cNvSpPr/>
            <p:nvPr/>
          </p:nvSpPr>
          <p:spPr bwMode="auto">
            <a:xfrm>
              <a:off x="2928938" y="2578100"/>
              <a:ext cx="358389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pic>
        <p:nvPicPr>
          <p:cNvPr id="11" name="Picture 3">
            <a:extLst>
              <a:ext uri="{FF2B5EF4-FFF2-40B4-BE49-F238E27FC236}">
                <a16:creationId xmlns:a16="http://schemas.microsoft.com/office/drawing/2014/main" id="{7C34010E-A680-5BAB-774C-E8F0C7A3A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850" y="5794375"/>
            <a:ext cx="3441700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380069"/>
            <a:ext cx="6430967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3996267"/>
            <a:ext cx="524073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49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707F08-87F4-079C-1F62-3A19EEC6B0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825" y="6019800"/>
            <a:ext cx="2625725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B5A1BCC5-5960-D7D3-D17C-88CE2ADA27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65"/>
          <a:stretch>
            <a:fillRect/>
          </a:stretch>
        </p:blipFill>
        <p:spPr bwMode="auto">
          <a:xfrm>
            <a:off x="158750" y="-41275"/>
            <a:ext cx="1266825" cy="695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8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FAC3C73-6E8B-29CE-AC5E-F4EBE688FC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112838" y="685800"/>
            <a:ext cx="75152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81250F1-0416-5A1E-14F8-FBA1848D11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12838" y="2667000"/>
            <a:ext cx="751522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  <a:ea typeface="ＭＳ Ｐゴシック" charset="0"/>
          <a:cs typeface="ＭＳ Ｐゴシック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>
            <a:extLst>
              <a:ext uri="{FF2B5EF4-FFF2-40B4-BE49-F238E27FC236}">
                <a16:creationId xmlns:a16="http://schemas.microsoft.com/office/drawing/2014/main" id="{92BC6174-BAD5-164C-54D9-BEF5A4CE5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738" y="366395"/>
            <a:ext cx="8458200" cy="1830388"/>
          </a:xfrm>
        </p:spPr>
        <p:txBody>
          <a:bodyPr/>
          <a:lstStyle/>
          <a:p>
            <a:pPr algn="ctr"/>
            <a: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  <a:t>UK CCTS Pilot Program</a:t>
            </a:r>
            <a:b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</a:br>
            <a: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  <a:t>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1124A-A0AF-FD0A-C3AF-260D027F8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0463" y="2544763"/>
            <a:ext cx="5240337" cy="1758950"/>
          </a:xfrm>
        </p:spPr>
        <p:txBody>
          <a:bodyPr>
            <a:normAutofit fontScale="92500" lnSpcReduction="10000"/>
          </a:bodyPr>
          <a:lstStyle/>
          <a:p>
            <a:pPr algn="ctr">
              <a:buFont typeface="Arial" charset="0"/>
              <a:buNone/>
              <a:defRPr/>
            </a:pPr>
            <a:r>
              <a:rPr lang="en-US" sz="4300" dirty="0">
                <a:cs typeface="+mn-cs"/>
              </a:rPr>
              <a:t>2024</a:t>
            </a:r>
          </a:p>
          <a:p>
            <a:pPr algn="ctr">
              <a:buFont typeface="Arial" charset="0"/>
              <a:buNone/>
              <a:defRPr/>
            </a:pPr>
            <a:r>
              <a:rPr lang="en-US" sz="2800" dirty="0">
                <a:cs typeface="+mn-cs"/>
              </a:rPr>
              <a:t>and beyond!</a:t>
            </a:r>
          </a:p>
          <a:p>
            <a:pPr algn="ctr">
              <a:buFont typeface="Arial" charset="0"/>
              <a:buNone/>
              <a:defRPr/>
            </a:pPr>
            <a:r>
              <a:rPr lang="en-US" sz="2800" dirty="0">
                <a:cs typeface="+mn-cs"/>
              </a:rPr>
              <a:t> 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F16BB9C9-A2BE-7148-9932-E6F25C1F64B5}"/>
              </a:ext>
            </a:extLst>
          </p:cNvPr>
          <p:cNvSpPr txBox="1">
            <a:spLocks/>
          </p:cNvSpPr>
          <p:nvPr/>
        </p:nvSpPr>
        <p:spPr bwMode="auto">
          <a:xfrm>
            <a:off x="2827052" y="5053068"/>
            <a:ext cx="6424525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None/>
            </a:pPr>
            <a:r>
              <a:rPr lang="en-US" altLang="en-US" sz="2000" dirty="0">
                <a:latin typeface="Corbel" panose="020B0503020204020204" pitchFamily="34" charset="0"/>
              </a:rPr>
              <a:t>Amy Thomas, Joel Thompson, Chad Combs, Tom Curry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ED1CA7A-CEE5-D3EE-6BE2-3DE31C259CD2}"/>
              </a:ext>
            </a:extLst>
          </p:cNvPr>
          <p:cNvCxnSpPr/>
          <p:nvPr/>
        </p:nvCxnSpPr>
        <p:spPr>
          <a:xfrm>
            <a:off x="0" y="1149350"/>
            <a:ext cx="9144000" cy="0"/>
          </a:xfrm>
          <a:prstGeom prst="line">
            <a:avLst/>
          </a:prstGeom>
          <a:ln w="28575" cmpd="sng">
            <a:solidFill>
              <a:srgbClr val="3366FF"/>
            </a:solidFill>
          </a:ln>
          <a:effectLst>
            <a:reflection stA="50000" endPos="75000" dist="12700" dir="5400000" sy="-100000" algn="bl" rotWithShape="0"/>
          </a:effectLst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A507640-1C42-8886-4613-637F4C1AB4E6}"/>
              </a:ext>
            </a:extLst>
          </p:cNvPr>
          <p:cNvSpPr/>
          <p:nvPr/>
        </p:nvSpPr>
        <p:spPr>
          <a:xfrm>
            <a:off x="644525" y="1401763"/>
            <a:ext cx="2800350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Providing Guidance and Assistance on the Treacherous Currents of Grant Funding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100C01-8B16-3AB8-B7B7-C128E5304E75}"/>
              </a:ext>
            </a:extLst>
          </p:cNvPr>
          <p:cNvSpPr/>
          <p:nvPr/>
        </p:nvSpPr>
        <p:spPr>
          <a:xfrm>
            <a:off x="3402013" y="5927725"/>
            <a:ext cx="2449512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Questions?</a:t>
            </a:r>
          </a:p>
        </p:txBody>
      </p:sp>
      <p:pic>
        <p:nvPicPr>
          <p:cNvPr id="14340" name="Picture 3">
            <a:extLst>
              <a:ext uri="{FF2B5EF4-FFF2-40B4-BE49-F238E27FC236}">
                <a16:creationId xmlns:a16="http://schemas.microsoft.com/office/drawing/2014/main" id="{02A51541-F20C-6F18-6350-108B9A491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75" y="1949450"/>
            <a:ext cx="5080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41" name="Group 8">
            <a:extLst>
              <a:ext uri="{FF2B5EF4-FFF2-40B4-BE49-F238E27FC236}">
                <a16:creationId xmlns:a16="http://schemas.microsoft.com/office/drawing/2014/main" id="{92080E7A-9F51-4C09-9E2C-AC298C89D4B9}"/>
              </a:ext>
            </a:extLst>
          </p:cNvPr>
          <p:cNvGrpSpPr>
            <a:grpSpLocks/>
          </p:cNvGrpSpPr>
          <p:nvPr/>
        </p:nvGrpSpPr>
        <p:grpSpPr bwMode="auto">
          <a:xfrm>
            <a:off x="7204075" y="4487863"/>
            <a:ext cx="1530350" cy="1323975"/>
            <a:chOff x="-2339880" y="4635982"/>
            <a:chExt cx="1895474" cy="1603643"/>
          </a:xfrm>
        </p:grpSpPr>
        <p:sp>
          <p:nvSpPr>
            <p:cNvPr id="10" name="Heart 9">
              <a:extLst>
                <a:ext uri="{FF2B5EF4-FFF2-40B4-BE49-F238E27FC236}">
                  <a16:creationId xmlns:a16="http://schemas.microsoft.com/office/drawing/2014/main" id="{84715905-B2D1-143F-2AC2-C1E7D6668924}"/>
                </a:ext>
              </a:extLst>
            </p:cNvPr>
            <p:cNvSpPr/>
            <p:nvPr/>
          </p:nvSpPr>
          <p:spPr>
            <a:xfrm>
              <a:off x="-2339880" y="4635982"/>
              <a:ext cx="1895474" cy="1324832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344" name="Rectangle 10">
              <a:extLst>
                <a:ext uri="{FF2B5EF4-FFF2-40B4-BE49-F238E27FC236}">
                  <a16:creationId xmlns:a16="http://schemas.microsoft.com/office/drawing/2014/main" id="{9CA9DDEE-0414-FA52-9A30-815448258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64837" y="4901858"/>
              <a:ext cx="1490875" cy="1337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bg1"/>
                  </a:solidFill>
                </a:rPr>
                <a:t>CCTS Support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EFE826A-297B-7EEC-63DF-D2285C6EB062}"/>
              </a:ext>
            </a:extLst>
          </p:cNvPr>
          <p:cNvSpPr/>
          <p:nvPr/>
        </p:nvSpPr>
        <p:spPr>
          <a:xfrm>
            <a:off x="2312988" y="-369888"/>
            <a:ext cx="5276850" cy="13541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en-US" sz="3600" dirty="0">
              <a:solidFill>
                <a:srgbClr val="000000"/>
              </a:solidFill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ts val="1200"/>
              </a:spcBef>
              <a:defRPr/>
            </a:pPr>
            <a:r>
              <a:rPr lang="en-US" sz="3600" dirty="0">
                <a:solidFill>
                  <a:srgbClr val="00000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Pilot Studies Program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A8D9D-079E-30E1-F698-A8406FD15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>
            <a:extLst>
              <a:ext uri="{FF2B5EF4-FFF2-40B4-BE49-F238E27FC236}">
                <a16:creationId xmlns:a16="http://schemas.microsoft.com/office/drawing/2014/main" id="{984490AF-E157-1563-220F-F56084031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9042" y="1840192"/>
            <a:ext cx="8458200" cy="183038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  <a:t>Thank you!!</a:t>
            </a:r>
            <a:b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</a:br>
            <a:b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</a:br>
            <a:r>
              <a:rPr lang="en-US" altLang="en-US" sz="5400" dirty="0">
                <a:ln>
                  <a:noFill/>
                </a:ln>
                <a:ea typeface="ＭＳ Ｐゴシック" panose="020B0600070205080204" pitchFamily="34" charset="-128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556768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5DC98-5933-F651-0624-E383C845E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FDC717-1BFA-EFDD-3EE7-BABF22F406C5}"/>
              </a:ext>
            </a:extLst>
          </p:cNvPr>
          <p:cNvSpPr/>
          <p:nvPr/>
        </p:nvSpPr>
        <p:spPr>
          <a:xfrm>
            <a:off x="6207618" y="5782614"/>
            <a:ext cx="3245476" cy="1075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9880B5-6A25-50FE-5C92-024BB199A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1412" y="3647947"/>
            <a:ext cx="8072437" cy="3124200"/>
          </a:xfrm>
          <a:ln>
            <a:noFill/>
          </a:ln>
        </p:spPr>
        <p:txBody>
          <a:bodyPr/>
          <a:lstStyle/>
          <a:p>
            <a:pPr marL="0" indent="0">
              <a:buNone/>
              <a:defRPr/>
            </a:pPr>
            <a:r>
              <a:rPr lang="en-US" sz="3200" dirty="0"/>
              <a:t>Standing Research Committee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Nancy Schoenberg: Chair, Behavioral Science, Medicine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Samuel Awuah- 	Chemistry, Arts &amp; Science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Adam </a:t>
            </a:r>
            <a:r>
              <a:rPr lang="en-US" dirty="0" err="1"/>
              <a:t>Bachstetter</a:t>
            </a:r>
            <a:r>
              <a:rPr lang="en-US" dirty="0"/>
              <a:t>- </a:t>
            </a:r>
            <a:r>
              <a:rPr lang="en-US" dirty="0" err="1"/>
              <a:t>NeuroScience</a:t>
            </a:r>
            <a:r>
              <a:rPr lang="en-US" dirty="0"/>
              <a:t>, Medicine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 err="1"/>
              <a:t>Bjoern</a:t>
            </a:r>
            <a:r>
              <a:rPr lang="en-US" dirty="0"/>
              <a:t> Bauer- 		Pharmaceutical Science, Pharmacy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Sarah </a:t>
            </a:r>
            <a:r>
              <a:rPr lang="en-US" dirty="0" err="1"/>
              <a:t>D'Orazio</a:t>
            </a:r>
            <a:r>
              <a:rPr lang="en-US" dirty="0"/>
              <a:t>-		 Immunology, Medicine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Mark Fillmore- 		Psychology, Arts &amp; Science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Christopher Fry- 	Clinical Nutrition, Health Sciences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John </a:t>
            </a:r>
            <a:r>
              <a:rPr lang="en-US" dirty="0" err="1"/>
              <a:t>Gensel</a:t>
            </a:r>
            <a:r>
              <a:rPr lang="en-US" dirty="0"/>
              <a:t>- 		Physiology, Medicine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Krystle Kuhs- 		Epidemiology, Public Health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Carrie Oser- 		Sociology, Arts &amp; Science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Julie Pendergast- 	Biology, Arts &amp; Science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Bill Stoops- 			Behavioral Science, Medicine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Hilary Surratt- 		Behavioral Science, Medicine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/>
              <a:t>Sheng Tong- 		</a:t>
            </a:r>
            <a:r>
              <a:rPr lang="en-US" dirty="0" err="1"/>
              <a:t>BioMedical</a:t>
            </a:r>
            <a:r>
              <a:rPr lang="en-US" dirty="0"/>
              <a:t> Engineering, Engineering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 err="1"/>
              <a:t>Lovoria</a:t>
            </a:r>
            <a:r>
              <a:rPr lang="en-US" dirty="0"/>
              <a:t> Williams- 	Nursing</a:t>
            </a:r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28F73197-3AE0-2882-70C0-7077BBB84B01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endParaRPr lang="en-US" altLang="en-US" sz="4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7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B33FBA-BAD3-BF6A-C6E6-5FD8195D4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155" y="2245655"/>
            <a:ext cx="8072437" cy="3124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Who is eligible to apply?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 UK faculty and fellows are eligible.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What are the project requirements?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Studies must meet ALL the following criteria:                            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Translational: ties findings directly to human health and/or develops insights that can improve research across settings or conditions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Hypothesis-driven or hypothesis-generating research question(s)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Pilot sized: smallest number of subjects or samples necessary to obtain preliminary data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Involve human subjects, human tissue, human cell lines, and/or human information (e.g., medical records) and have application to human health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62F38E18-4DAD-AE24-1FFE-814140C6E219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endParaRPr lang="en-US" altLang="en-US" sz="4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43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5F4A6-ECAA-4764-E52E-8F71C7FB4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9190C0F-423E-F759-8E10-039F8C99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399" y="1191409"/>
            <a:ext cx="8072437" cy="3124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Project Application: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C650746B-7CFC-646B-3AA9-68454DBE9261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endParaRPr lang="en-US" altLang="en-US" sz="4000" dirty="0">
              <a:latin typeface="Corbel" panose="020B0503020204020204" pitchFamily="34" charset="0"/>
            </a:endParaRP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682DBA12-AB0F-1357-25FD-E6CB8F6CE209}"/>
              </a:ext>
            </a:extLst>
          </p:cNvPr>
          <p:cNvSpPr txBox="1"/>
          <p:nvPr/>
        </p:nvSpPr>
        <p:spPr>
          <a:xfrm>
            <a:off x="6922590" y="2001893"/>
            <a:ext cx="2760009" cy="1397523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sz="110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Scan here for full details and application instructions.</a:t>
            </a:r>
            <a:endParaRPr lang="en-US" sz="1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37A9E6-D665-E912-D35B-B4DAA0F4E7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40293" y="2457450"/>
            <a:ext cx="2082277" cy="208227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1">
            <a:extLst>
              <a:ext uri="{FF2B5EF4-FFF2-40B4-BE49-F238E27FC236}">
                <a16:creationId xmlns:a16="http://schemas.microsoft.com/office/drawing/2014/main" id="{66452990-0586-E04B-B684-782BF5EBBB17}"/>
              </a:ext>
            </a:extLst>
          </p:cNvPr>
          <p:cNvSpPr txBox="1"/>
          <p:nvPr/>
        </p:nvSpPr>
        <p:spPr>
          <a:xfrm>
            <a:off x="2893807" y="4539727"/>
            <a:ext cx="2753958" cy="1246916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Scan here for full details and application instructions.</a:t>
            </a:r>
          </a:p>
        </p:txBody>
      </p:sp>
    </p:spTree>
    <p:extLst>
      <p:ext uri="{BB962C8B-B14F-4D97-AF65-F5344CB8AC3E}">
        <p14:creationId xmlns:p14="http://schemas.microsoft.com/office/powerpoint/2010/main" val="113159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E3DA2-EF8B-6533-2FB0-334C5B636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3A88EB1-F5E6-9FFA-6A82-908834396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426" y="2539701"/>
            <a:ext cx="8072437" cy="3124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Scientific Review Criteria: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Investigators should consider one or more of the following criteria when developing the proposal: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Will the project advance preliminary data for an important grant submission, e.g. an R01, P01, K23, SCCOR, etc.?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Will this project promote the career of an early career investigator?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Will the research likely result in a publication?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Will the research improve translational research and/or translational science infrastructure?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Will the project enhance our community outreach?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•	Is the project multidisciplinary?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881BD6B0-2AA2-D7FA-389C-88127D075712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endParaRPr lang="en-US" altLang="en-US" sz="4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5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2F38E18-4DAD-AE24-1FFE-814140C6E219}"/>
              </a:ext>
            </a:extLst>
          </p:cNvPr>
          <p:cNvSpPr>
            <a:spLocks noGrp="1"/>
          </p:cNvSpPr>
          <p:nvPr/>
        </p:nvSpPr>
        <p:spPr bwMode="auto">
          <a:xfrm>
            <a:off x="215900" y="-103436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F82B82A-C542-48C3-BA7D-FD56CD8AA3F9}"/>
              </a:ext>
            </a:extLst>
          </p:cNvPr>
          <p:cNvGrpSpPr/>
          <p:nvPr/>
        </p:nvGrpSpPr>
        <p:grpSpPr>
          <a:xfrm>
            <a:off x="1084529" y="1445788"/>
            <a:ext cx="1914787" cy="3971457"/>
            <a:chOff x="687896" y="1123384"/>
            <a:chExt cx="2553049" cy="529527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1BAD7F1-D282-743F-6E7B-420D7F0BFE1B}"/>
                </a:ext>
              </a:extLst>
            </p:cNvPr>
            <p:cNvSpPr txBox="1"/>
            <p:nvPr/>
          </p:nvSpPr>
          <p:spPr>
            <a:xfrm>
              <a:off x="687896" y="1123384"/>
              <a:ext cx="2553049" cy="243143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Establish call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Engage stakeholders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Determine funding amounts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Draft the RFA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Establish key dates for application submission and review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8E806ED-4E3D-883E-BE52-159999208AA6}"/>
                </a:ext>
              </a:extLst>
            </p:cNvPr>
            <p:cNvSpPr txBox="1"/>
            <p:nvPr/>
          </p:nvSpPr>
          <p:spPr>
            <a:xfrm>
              <a:off x="687896" y="3833337"/>
              <a:ext cx="2553049" cy="2585323"/>
            </a:xfrm>
            <a:prstGeom prst="rect">
              <a:avLst/>
            </a:prstGeom>
            <a:gradFill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Release RFA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Polish the RFA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Send to: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CCTS listserv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PDO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Stakeholder listservs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Update CCTS website</a:t>
              </a:r>
            </a:p>
            <a:p>
              <a:endParaRPr lang="en-US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AB1D3C2-B7BC-140B-B238-114F850D51E5}"/>
              </a:ext>
            </a:extLst>
          </p:cNvPr>
          <p:cNvGrpSpPr/>
          <p:nvPr/>
        </p:nvGrpSpPr>
        <p:grpSpPr>
          <a:xfrm>
            <a:off x="3707922" y="1132810"/>
            <a:ext cx="2671895" cy="4846127"/>
            <a:chOff x="4398627" y="706080"/>
            <a:chExt cx="3562526" cy="64615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4876F77-1B6F-EC89-411B-05826780CBB2}"/>
                </a:ext>
              </a:extLst>
            </p:cNvPr>
            <p:cNvSpPr txBox="1"/>
            <p:nvPr/>
          </p:nvSpPr>
          <p:spPr>
            <a:xfrm>
              <a:off x="4398627" y="706080"/>
              <a:ext cx="3562526" cy="3447097"/>
            </a:xfrm>
            <a:prstGeom prst="rect">
              <a:avLst/>
            </a:prstGeom>
            <a:gradFill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LOI review process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Arrange for all reviewers based on the subject matter of the submitted apps (this has been 80+ reviewers for past RFAs)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Administrative review of all apps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Collect and distribute LOIs to reviewers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Utilize the NIH scientific review criteria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2 reviewers per app (minimum)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Study sections held as needed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Inform all meritorious LOI PIs</a:t>
              </a:r>
            </a:p>
            <a:p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AE741F4-6188-A5B3-A3F7-24B727787CAF}"/>
                </a:ext>
              </a:extLst>
            </p:cNvPr>
            <p:cNvSpPr txBox="1"/>
            <p:nvPr/>
          </p:nvSpPr>
          <p:spPr>
            <a:xfrm>
              <a:off x="4398627" y="3997484"/>
              <a:ext cx="3562526" cy="3170098"/>
            </a:xfrm>
            <a:prstGeom prst="rect">
              <a:avLst/>
            </a:prstGeom>
            <a:gradFill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Full app Review process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Utilize same reviewers from the LOI stage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Administrative review of all Apps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Collect and distribute full apps to reviewers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Utilize the NIH scientific review criteria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2 reviewers per app (minimum)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Study sections held as needed</a:t>
              </a:r>
            </a:p>
            <a:p>
              <a:endParaRPr lang="en-US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9884D4D-FBBD-E006-05CD-B65E176B6FA2}"/>
              </a:ext>
            </a:extLst>
          </p:cNvPr>
          <p:cNvGrpSpPr/>
          <p:nvPr/>
        </p:nvGrpSpPr>
        <p:grpSpPr>
          <a:xfrm>
            <a:off x="6815782" y="1121607"/>
            <a:ext cx="2268173" cy="4637701"/>
            <a:chOff x="8690296" y="691143"/>
            <a:chExt cx="3024230" cy="618360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2A399A6-E9B3-CD23-8892-9B0B662C7769}"/>
                </a:ext>
              </a:extLst>
            </p:cNvPr>
            <p:cNvSpPr txBox="1"/>
            <p:nvPr/>
          </p:nvSpPr>
          <p:spPr>
            <a:xfrm>
              <a:off x="9006980" y="691143"/>
              <a:ext cx="2390862" cy="1785104"/>
            </a:xfrm>
            <a:prstGeom prst="rect">
              <a:avLst/>
            </a:prstGeom>
            <a:gradFill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Funding decisions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900" dirty="0"/>
                <a:t>Typically follows the review outcomes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900" dirty="0"/>
                <a:t>Inform all awarded PIs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0702826-E6E6-4D9A-09CE-548DC04A10C7}"/>
                </a:ext>
              </a:extLst>
            </p:cNvPr>
            <p:cNvSpPr txBox="1"/>
            <p:nvPr/>
          </p:nvSpPr>
          <p:spPr>
            <a:xfrm>
              <a:off x="8755312" y="2582615"/>
              <a:ext cx="2894199" cy="1569660"/>
            </a:xfrm>
            <a:prstGeom prst="rect">
              <a:avLst/>
            </a:prstGeom>
            <a:gradFill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Intake meeting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Schedule intake meetings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Discuss reviews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Assurances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Budget</a:t>
              </a:r>
            </a:p>
            <a:p>
              <a:pPr marL="557213" lvl="1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Future expectations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8AEA42-5EE5-433E-EACD-2967C0381916}"/>
                </a:ext>
              </a:extLst>
            </p:cNvPr>
            <p:cNvSpPr txBox="1"/>
            <p:nvPr/>
          </p:nvSpPr>
          <p:spPr>
            <a:xfrm>
              <a:off x="8690296" y="4720308"/>
              <a:ext cx="3024230" cy="2154436"/>
            </a:xfrm>
            <a:prstGeom prst="rect">
              <a:avLst/>
            </a:prstGeom>
            <a:gradFill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Post award follow up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Progress report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Final report 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Financial closeout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Tracking of subsequent grants and publications for 5 years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12AAEAD-B53D-C9E4-98A7-F92F3CAAE6CE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2041923" y="3269364"/>
            <a:ext cx="0" cy="20888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7">
            <a:extLst>
              <a:ext uri="{FF2B5EF4-FFF2-40B4-BE49-F238E27FC236}">
                <a16:creationId xmlns:a16="http://schemas.microsoft.com/office/drawing/2014/main" id="{F5DB0915-0AC6-6983-4D71-5B44E5604B7E}"/>
              </a:ext>
            </a:extLst>
          </p:cNvPr>
          <p:cNvCxnSpPr>
            <a:stCxn id="5" idx="3"/>
            <a:endCxn id="8" idx="1"/>
          </p:cNvCxnSpPr>
          <p:nvPr/>
        </p:nvCxnSpPr>
        <p:spPr>
          <a:xfrm flipV="1">
            <a:off x="2999316" y="2425472"/>
            <a:ext cx="708606" cy="2022277"/>
          </a:xfrm>
          <a:prstGeom prst="bentConnector3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21">
            <a:extLst>
              <a:ext uri="{FF2B5EF4-FFF2-40B4-BE49-F238E27FC236}">
                <a16:creationId xmlns:a16="http://schemas.microsoft.com/office/drawing/2014/main" id="{D64DEEEB-6602-6AB9-C320-A914089A9750}"/>
              </a:ext>
            </a:extLst>
          </p:cNvPr>
          <p:cNvCxnSpPr>
            <a:stCxn id="9" idx="3"/>
            <a:endCxn id="11" idx="1"/>
          </p:cNvCxnSpPr>
          <p:nvPr/>
        </p:nvCxnSpPr>
        <p:spPr>
          <a:xfrm flipV="1">
            <a:off x="6379817" y="1791021"/>
            <a:ext cx="673478" cy="2999129"/>
          </a:xfrm>
          <a:prstGeom prst="bentConnector3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F5F181E-0615-3F36-8B9F-E4881C4E8C85}"/>
              </a:ext>
            </a:extLst>
          </p:cNvPr>
          <p:cNvCxnSpPr>
            <a:stCxn id="11" idx="2"/>
            <a:endCxn id="12" idx="0"/>
          </p:cNvCxnSpPr>
          <p:nvPr/>
        </p:nvCxnSpPr>
        <p:spPr>
          <a:xfrm>
            <a:off x="7949869" y="2460435"/>
            <a:ext cx="0" cy="7977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8AD9B48-3236-5F7C-1109-2C0F79A1BDD4}"/>
              </a:ext>
            </a:extLst>
          </p:cNvPr>
          <p:cNvCxnSpPr>
            <a:stCxn id="12" idx="2"/>
            <a:endCxn id="13" idx="0"/>
          </p:cNvCxnSpPr>
          <p:nvPr/>
        </p:nvCxnSpPr>
        <p:spPr>
          <a:xfrm>
            <a:off x="7949869" y="3717456"/>
            <a:ext cx="0" cy="42602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7E7C186-99DA-088E-6BBA-7EF3D7093FCC}"/>
              </a:ext>
            </a:extLst>
          </p:cNvPr>
          <p:cNvCxnSpPr>
            <a:cxnSpLocks/>
          </p:cNvCxnSpPr>
          <p:nvPr/>
        </p:nvCxnSpPr>
        <p:spPr>
          <a:xfrm>
            <a:off x="5042025" y="3522282"/>
            <a:ext cx="0" cy="20888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37898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86222-A585-E9EF-5482-FBCDA8FC9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C62CAE-EF54-22D0-461A-CEC9623B4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3" y="3854764"/>
            <a:ext cx="8072437" cy="31242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E3161E25-FEB7-CF0D-8601-B71993C1A21A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r>
              <a:rPr lang="en-US" altLang="en-US" sz="4000" dirty="0">
                <a:latin typeface="Corbel" panose="020B0503020204020204" pitchFamily="34" charset="0"/>
              </a:rPr>
              <a:t>   People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280E4D-77DF-CB6A-918A-EAB6A21E72D2}"/>
              </a:ext>
            </a:extLst>
          </p:cNvPr>
          <p:cNvSpPr txBox="1"/>
          <p:nvPr/>
        </p:nvSpPr>
        <p:spPr>
          <a:xfrm>
            <a:off x="1168516" y="4408575"/>
            <a:ext cx="22666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Joel Thompson</a:t>
            </a:r>
          </a:p>
          <a:p>
            <a:r>
              <a:rPr lang="en-US" dirty="0"/>
              <a:t>Chief Scientific Officer</a:t>
            </a:r>
          </a:p>
        </p:txBody>
      </p:sp>
      <p:pic>
        <p:nvPicPr>
          <p:cNvPr id="1026" name="Picture 2" descr="Joel Thompson, PhD">
            <a:extLst>
              <a:ext uri="{FF2B5EF4-FFF2-40B4-BE49-F238E27FC236}">
                <a16:creationId xmlns:a16="http://schemas.microsoft.com/office/drawing/2014/main" id="{F3E64BCF-51E6-BFFE-5CE4-F7302449D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780214"/>
            <a:ext cx="2107621" cy="239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my Thomas ">
            <a:extLst>
              <a:ext uri="{FF2B5EF4-FFF2-40B4-BE49-F238E27FC236}">
                <a16:creationId xmlns:a16="http://schemas.microsoft.com/office/drawing/2014/main" id="{51E27CF1-6DDA-D59B-63A6-AF923F7EA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308" y="1972345"/>
            <a:ext cx="3071370" cy="206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51BEAF8-A7B9-346B-2517-A95369698451}"/>
              </a:ext>
            </a:extLst>
          </p:cNvPr>
          <p:cNvSpPr txBox="1"/>
          <p:nvPr/>
        </p:nvSpPr>
        <p:spPr>
          <a:xfrm>
            <a:off x="3871652" y="4247536"/>
            <a:ext cx="22666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Amy Thomas</a:t>
            </a:r>
          </a:p>
          <a:p>
            <a:r>
              <a:rPr lang="en-US" dirty="0"/>
              <a:t>Administrative Coordinator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54AC1-8E56-AD18-4060-0064CC37F2F7}"/>
              </a:ext>
            </a:extLst>
          </p:cNvPr>
          <p:cNvSpPr txBox="1"/>
          <p:nvPr/>
        </p:nvSpPr>
        <p:spPr>
          <a:xfrm>
            <a:off x="6842143" y="4265229"/>
            <a:ext cx="22666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Chad Combs</a:t>
            </a:r>
          </a:p>
          <a:p>
            <a:r>
              <a:rPr lang="en-US" dirty="0"/>
              <a:t>Financial Analyst</a:t>
            </a:r>
          </a:p>
        </p:txBody>
      </p:sp>
      <p:pic>
        <p:nvPicPr>
          <p:cNvPr id="1030" name="Picture 6" descr="Professional headshot of a young white man with dark, short hair, dark brown eyes, and a thin dark mustache. He's wearing a gray and black striped shirt with a red satin tie. ">
            <a:extLst>
              <a:ext uri="{FF2B5EF4-FFF2-40B4-BE49-F238E27FC236}">
                <a16:creationId xmlns:a16="http://schemas.microsoft.com/office/drawing/2014/main" id="{7064F893-7374-6264-5FEB-1E29F134D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530" y="1939273"/>
            <a:ext cx="2107622" cy="2107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844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B33FBA-BAD3-BF6A-C6E6-5FD8195D4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536" y="2853159"/>
            <a:ext cx="8072437" cy="31242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 u="sng" dirty="0"/>
              <a:t>Under Management: 47 Pilot Grants</a:t>
            </a:r>
            <a:endParaRPr lang="en-US" sz="3200" u="sng" dirty="0">
              <a:highlight>
                <a:srgbClr val="FFFF00"/>
              </a:highlight>
            </a:endParaRP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31 UK CCTS pilots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8 CCTS Small Grants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2 MVP pilots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1 KL2 Visiting Scholar Pilot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2 UK-CARES High Impact Pilots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3 UK-CARES Rapid Response Pilot Awards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u="sng" dirty="0"/>
              <a:t>Reviewer requests – over 200 reviewer requests!!</a:t>
            </a:r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62F38E18-4DAD-AE24-1FFE-814140C6E219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r>
              <a:rPr lang="en-US" altLang="en-US" sz="4000" dirty="0">
                <a:latin typeface="Corbel" panose="020B0503020204020204" pitchFamily="34" charset="0"/>
              </a:rPr>
              <a:t>Current Activities</a:t>
            </a:r>
          </a:p>
        </p:txBody>
      </p:sp>
    </p:spTree>
    <p:extLst>
      <p:ext uri="{BB962C8B-B14F-4D97-AF65-F5344CB8AC3E}">
        <p14:creationId xmlns:p14="http://schemas.microsoft.com/office/powerpoint/2010/main" val="390398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B33FBA-BAD3-BF6A-C6E6-5FD8195D4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3" y="4163857"/>
            <a:ext cx="8072437" cy="31242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 u="sng" dirty="0"/>
              <a:t>Total Change in the Pilot Program- Previously</a:t>
            </a:r>
          </a:p>
          <a:p>
            <a:pPr>
              <a:buFont typeface="Arial" charset="0"/>
              <a:buChar char="•"/>
              <a:defRPr/>
            </a:pPr>
            <a:r>
              <a:rPr lang="en-US" sz="2600" dirty="0"/>
              <a:t>Establish a call- High Impact, Early Career, Topic Focused Areas</a:t>
            </a:r>
          </a:p>
          <a:p>
            <a:pPr>
              <a:buFont typeface="Arial" charset="0"/>
              <a:buChar char="•"/>
              <a:defRPr/>
            </a:pPr>
            <a:r>
              <a:rPr lang="en-US" sz="2600" dirty="0"/>
              <a:t>Certain Date of Request for Applications: RFA Released</a:t>
            </a:r>
          </a:p>
          <a:p>
            <a:pPr>
              <a:buFont typeface="Arial" charset="0"/>
              <a:buChar char="•"/>
              <a:defRPr/>
            </a:pPr>
            <a:r>
              <a:rPr lang="en-US" sz="2600" dirty="0"/>
              <a:t>Letters of Intent (LOIs) Review Process- Find Reviewers</a:t>
            </a:r>
          </a:p>
          <a:p>
            <a:pPr>
              <a:buFont typeface="Arial" charset="0"/>
              <a:buChar char="•"/>
              <a:defRPr/>
            </a:pPr>
            <a:r>
              <a:rPr lang="en-US" sz="2600" dirty="0"/>
              <a:t>Full Application Review Process- Find Reviewers</a:t>
            </a:r>
          </a:p>
          <a:p>
            <a:pPr>
              <a:buFont typeface="Arial" charset="0"/>
              <a:buChar char="•"/>
              <a:defRPr/>
            </a:pPr>
            <a:r>
              <a:rPr lang="en-US" sz="2600" dirty="0"/>
              <a:t>Funding Decision </a:t>
            </a:r>
          </a:p>
          <a:p>
            <a:pPr>
              <a:buFont typeface="Arial" charset="0"/>
              <a:buChar char="•"/>
              <a:defRPr/>
            </a:pPr>
            <a:r>
              <a:rPr lang="en-US" sz="2600" dirty="0"/>
              <a:t>47 Pilots under management</a:t>
            </a:r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62F38E18-4DAD-AE24-1FFE-814140C6E219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r>
              <a:rPr lang="en-US" altLang="en-US" sz="4000" dirty="0">
                <a:latin typeface="Corbel" panose="020B0503020204020204" pitchFamily="34" charset="0"/>
              </a:rPr>
              <a:t>   In Preparation for the Resubmission</a:t>
            </a:r>
          </a:p>
        </p:txBody>
      </p:sp>
    </p:spTree>
    <p:extLst>
      <p:ext uri="{BB962C8B-B14F-4D97-AF65-F5344CB8AC3E}">
        <p14:creationId xmlns:p14="http://schemas.microsoft.com/office/powerpoint/2010/main" val="2202105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7D596-9950-0B29-DFE2-015155061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3939A9-73E3-27D1-E111-8609E267E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3" y="2365881"/>
            <a:ext cx="8072437" cy="3124200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800" dirty="0"/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Awards targeted to a specific area may exclude those working outside of the target areas.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Intermittent calls for pilot applications can delay launch of new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/>
              <a:t>The new Pilot Program has open calls for applications with the goal of expanding engagement across the campus.</a:t>
            </a:r>
          </a:p>
          <a:p>
            <a:pPr lvl="1">
              <a:buFont typeface="Arial" charset="0"/>
              <a:buChar char="•"/>
              <a:defRPr/>
            </a:pPr>
            <a:endParaRPr lang="en-US" sz="2800" dirty="0"/>
          </a:p>
          <a:p>
            <a:pPr>
              <a:buFont typeface="Arial" charset="0"/>
              <a:buChar char="•"/>
              <a:defRPr/>
            </a:pPr>
            <a:endParaRPr lang="en-US" sz="2800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E32F4512-36EC-6495-4809-1832F69E0449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r>
              <a:rPr lang="en-US" altLang="en-US" sz="4000" dirty="0">
                <a:latin typeface="Corbel" panose="020B0503020204020204" pitchFamily="34" charset="0"/>
              </a:rPr>
              <a:t>Current Observations and Changes</a:t>
            </a:r>
          </a:p>
        </p:txBody>
      </p:sp>
    </p:spTree>
    <p:extLst>
      <p:ext uri="{BB962C8B-B14F-4D97-AF65-F5344CB8AC3E}">
        <p14:creationId xmlns:p14="http://schemas.microsoft.com/office/powerpoint/2010/main" val="168340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F604B-CF34-24AE-48BB-2F552AD81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2657CB-6DC9-A967-4A50-C566A0996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744" y="2781300"/>
            <a:ext cx="8072437" cy="3124200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800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Assembling review teams per pilot award is logistically time consuming and a staff burden. We have tried to find about 200 reviewers this year.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Goal is to have a broad scientific review base to be readily responsive to urgent needs for initial funding.</a:t>
            </a:r>
          </a:p>
          <a:p>
            <a:pPr>
              <a:buFont typeface="Arial" charset="0"/>
              <a:buChar char="•"/>
              <a:defRPr/>
            </a:pPr>
            <a:r>
              <a:rPr lang="en-US" b="1" dirty="0"/>
              <a:t>We have created a Standing Research Committee (SRC).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200" dirty="0"/>
              <a:t>SRC is a 15 member review committee.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200" dirty="0"/>
              <a:t>Reviewers  from 6 different colleges.</a:t>
            </a:r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9C826EF7-2254-FAC9-B05C-1B5329AA0462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r>
              <a:rPr lang="en-US" altLang="en-US" sz="4000" dirty="0">
                <a:latin typeface="Corbel" panose="020B0503020204020204" pitchFamily="34" charset="0"/>
              </a:rPr>
              <a:t>Current Observations and Changes</a:t>
            </a:r>
          </a:p>
        </p:txBody>
      </p:sp>
    </p:spTree>
    <p:extLst>
      <p:ext uri="{BB962C8B-B14F-4D97-AF65-F5344CB8AC3E}">
        <p14:creationId xmlns:p14="http://schemas.microsoft.com/office/powerpoint/2010/main" val="152815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13F70-D1E9-98F2-1253-0DA75B69A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668B49-C955-5AAC-885A-BF0353AB7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3" y="3923852"/>
            <a:ext cx="8072437" cy="31242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3200" dirty="0"/>
              <a:t>Total Change in the Program- </a:t>
            </a:r>
            <a:r>
              <a:rPr lang="en-US" sz="3200" dirty="0">
                <a:solidFill>
                  <a:srgbClr val="FF0000"/>
                </a:solidFill>
              </a:rPr>
              <a:t>Current Changes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Establish a call- </a:t>
            </a:r>
            <a:r>
              <a:rPr lang="en-US" dirty="0">
                <a:solidFill>
                  <a:srgbClr val="FF0000"/>
                </a:solidFill>
              </a:rPr>
              <a:t>Now Open Call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Certain Date RFA Released- </a:t>
            </a:r>
            <a:r>
              <a:rPr lang="en-US" dirty="0">
                <a:solidFill>
                  <a:srgbClr val="FF0000"/>
                </a:solidFill>
              </a:rPr>
              <a:t>No RFA, Open Call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LOIs Review Process- </a:t>
            </a:r>
            <a:r>
              <a:rPr lang="en-US" dirty="0">
                <a:solidFill>
                  <a:srgbClr val="FF0000"/>
                </a:solidFill>
              </a:rPr>
              <a:t>No LOI. Screened internally to be certain the Application is Translational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Full Application Review Process- </a:t>
            </a:r>
            <a:r>
              <a:rPr lang="en-US" dirty="0">
                <a:solidFill>
                  <a:srgbClr val="FF0000"/>
                </a:solidFill>
              </a:rPr>
              <a:t>Application reviewed by a Standing Research Committee (SRC)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</a:rPr>
              <a:t>Selected Pilot PIs are invited to a 5 minute presentation to the SRC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</a:rPr>
              <a:t>This is followed by a 10 minute discussion with the PI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</a:rPr>
              <a:t>PI leaves the room, SRC discusses the application and a Funding Decision is made</a:t>
            </a:r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 lvl="1"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0A2AA9A8-F444-7142-4F59-E1823BD6E35C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endParaRPr lang="en-US" altLang="en-US" sz="4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723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2578A-1398-B609-1E2D-72229EE16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AB4A95C-3D67-442E-DE3F-83CC4D045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627" y="2378842"/>
            <a:ext cx="8072437" cy="3124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Budget: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There is no budget limit. Project budgets should be in line with the work proposed.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Review Categories: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Pilot studies requesting up to $5,000 will have an expedited review. Pilot studies requesting more than $5,000 will present their idea before the full scientific review committee.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/>
              <a:t>Project Duration: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The pilot project period can be up to 36-months. Projects will be evaluated annually. Only projects that demonstrate sufficient progress will receive continued funding.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869E3112-9C3C-358B-6565-5470B63779E5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UK CCTS Pilot Program</a:t>
            </a:r>
          </a:p>
          <a:p>
            <a:pPr algn="ctr"/>
            <a:r>
              <a:rPr lang="en-US" altLang="en-US" sz="4000" dirty="0">
                <a:latin typeface="Corbel" panose="020B0503020204020204" pitchFamily="34" charset="0"/>
              </a:rPr>
              <a:t>New Pilot Program</a:t>
            </a:r>
          </a:p>
        </p:txBody>
      </p:sp>
    </p:spTree>
    <p:extLst>
      <p:ext uri="{BB962C8B-B14F-4D97-AF65-F5344CB8AC3E}">
        <p14:creationId xmlns:p14="http://schemas.microsoft.com/office/powerpoint/2010/main" val="98980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DCC58-05E3-2542-DB38-D274F0838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B5EA8F2-1785-BC2D-CB8A-8026849A0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654" y="4540680"/>
            <a:ext cx="8072437" cy="3124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3200" dirty="0"/>
              <a:t>What have we not anticipated? What potential problems do you see?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3200" dirty="0"/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3200" dirty="0"/>
              <a:t>How does this compare to your Pilot Program, with the caveat that we will   support 30-50 pilot projects?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3200" dirty="0"/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3200" dirty="0"/>
              <a:t>Can you share lessons you have learned about the different aspects of your Pilot Program?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3200" dirty="0"/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3200" dirty="0"/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3200" dirty="0"/>
          </a:p>
          <a:p>
            <a:pPr>
              <a:buFont typeface="Arial" charset="0"/>
              <a:buChar char="•"/>
              <a:defRPr/>
            </a:pPr>
            <a:endParaRPr lang="en-US" sz="3200" dirty="0"/>
          </a:p>
          <a:p>
            <a:pPr>
              <a:buFont typeface="Arial" charset="0"/>
              <a:buChar char="•"/>
              <a:defRPr/>
            </a:pPr>
            <a:endParaRPr lang="en-US" sz="3200" dirty="0">
              <a:solidFill>
                <a:srgbClr val="FF0000"/>
              </a:solidFill>
            </a:endParaRPr>
          </a:p>
          <a:p>
            <a:pPr marL="457200" lvl="1" indent="0">
              <a:buFont typeface="Arial" charset="0"/>
              <a:buNone/>
              <a:defRPr/>
            </a:pPr>
            <a:endParaRPr lang="en-US" sz="3200" dirty="0"/>
          </a:p>
          <a:p>
            <a:pPr lvl="1">
              <a:buFont typeface="Arial" charset="0"/>
              <a:buChar char="•"/>
              <a:defRPr/>
            </a:pPr>
            <a:endParaRPr lang="en-US" sz="3200" dirty="0"/>
          </a:p>
          <a:p>
            <a:pPr lvl="1">
              <a:buFont typeface="Arial" charset="0"/>
              <a:buChar char="•"/>
              <a:defRPr/>
            </a:pPr>
            <a:endParaRPr lang="en-US" sz="3200" dirty="0"/>
          </a:p>
          <a:p>
            <a:pPr>
              <a:buFont typeface="Arial" charset="0"/>
              <a:buChar char="•"/>
              <a:defRPr/>
            </a:pPr>
            <a:endParaRPr lang="en-US" sz="3200" dirty="0">
              <a:cs typeface="+mn-cs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F1F00F19-1943-2599-ED4D-FAEB5DE78721}"/>
              </a:ext>
            </a:extLst>
          </p:cNvPr>
          <p:cNvSpPr>
            <a:spLocks noGrp="1"/>
          </p:cNvSpPr>
          <p:nvPr/>
        </p:nvSpPr>
        <p:spPr bwMode="auto">
          <a:xfrm>
            <a:off x="215900" y="-419100"/>
            <a:ext cx="84582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5400" dirty="0">
                <a:latin typeface="Corbel" panose="020B0503020204020204" pitchFamily="34" charset="0"/>
              </a:rPr>
              <a:t>Questions for the EAC</a:t>
            </a:r>
          </a:p>
          <a:p>
            <a:pPr algn="ctr"/>
            <a:endParaRPr lang="en-US" altLang="en-US" sz="4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205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CTS PowerPoint Templat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TS PowerPoint Template" id="{B6DBB835-6661-43EC-AE8D-591DC710BC04}" vid="{645B02B9-A2DB-4823-A789-C802CA7D40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5BC41D60B2C4296EBC7E4E2D4AABE" ma:contentTypeVersion="17" ma:contentTypeDescription="Create a new document." ma:contentTypeScope="" ma:versionID="6762a998ac0a7e744e241823c7fda13a">
  <xsd:schema xmlns:xsd="http://www.w3.org/2001/XMLSchema" xmlns:xs="http://www.w3.org/2001/XMLSchema" xmlns:p="http://schemas.microsoft.com/office/2006/metadata/properties" xmlns:ns2="f7391561-85a8-4a1a-a2f3-984bf28367db" xmlns:ns3="27ed5eab-4507-44f7-b419-7c2e8d161303" targetNamespace="http://schemas.microsoft.com/office/2006/metadata/properties" ma:root="true" ma:fieldsID="0ad72583d7cbd39b2ba68e65f89b2f91" ns2:_="" ns3:_="">
    <xsd:import namespace="f7391561-85a8-4a1a-a2f3-984bf28367db"/>
    <xsd:import namespace="27ed5eab-4507-44f7-b419-7c2e8d1613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391561-85a8-4a1a-a2f3-984bf2836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d5eab-4507-44f7-b419-7c2e8d1613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b81a534-75fd-4027-9009-fa59f487ba0a}" ma:internalName="TaxCatchAll" ma:showField="CatchAllData" ma:web="27ed5eab-4507-44f7-b419-7c2e8d1613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ed5eab-4507-44f7-b419-7c2e8d161303" xsi:nil="true"/>
    <lcf76f155ced4ddcb4097134ff3c332f xmlns="f7391561-85a8-4a1a-a2f3-984bf28367d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7FCB20-D762-486F-BA20-80D19760E62A}"/>
</file>

<file path=customXml/itemProps2.xml><?xml version="1.0" encoding="utf-8"?>
<ds:datastoreItem xmlns:ds="http://schemas.openxmlformats.org/officeDocument/2006/customXml" ds:itemID="{3D68258B-A74F-43AE-A5C4-27CA133703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7D9028-AE9E-466C-AB43-26B6A7BE8709}">
  <ds:schemaRefs>
    <ds:schemaRef ds:uri="a820f341-8830-484e-ac24-1c2a671a03ab"/>
    <ds:schemaRef ds:uri="http://schemas.microsoft.com/office/2006/metadata/properties"/>
    <ds:schemaRef ds:uri="http://purl.org/dc/terms/"/>
    <ds:schemaRef ds:uri="a53340a7-8769-4124-9385-d78022e0dd82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CCTS PowerPoint Template</Template>
  <TotalTime>37086</TotalTime>
  <Words>1096</Words>
  <Application>Microsoft Macintosh PowerPoint</Application>
  <PresentationFormat>On-screen Show (4:3)</PresentationFormat>
  <Paragraphs>205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Aptos</vt:lpstr>
      <vt:lpstr>Arial</vt:lpstr>
      <vt:lpstr>Century Gothic</vt:lpstr>
      <vt:lpstr>Corbel</vt:lpstr>
      <vt:lpstr>Wingdings</vt:lpstr>
      <vt:lpstr>CCTS PowerPoint Template</vt:lpstr>
      <vt:lpstr>UK CCTS Pilot Program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you!!  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 of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FOR CLINICAL AND TRANSLATIONAL SCIENCE</dc:title>
  <dc:creator>Ramsey, Barbara H</dc:creator>
  <cp:lastModifiedBy>Curry, Thomas E.</cp:lastModifiedBy>
  <cp:revision>197</cp:revision>
  <dcterms:created xsi:type="dcterms:W3CDTF">2015-10-28T17:03:39Z</dcterms:created>
  <dcterms:modified xsi:type="dcterms:W3CDTF">2024-12-11T22:40:49Z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0x0101008845BC41D60B2C4296EBC7E4E2D4AABE</vt:lpwstr>
  </property>
</Properties>
</file>