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2" r:id="rId2"/>
    <p:sldId id="393" r:id="rId3"/>
    <p:sldId id="415" r:id="rId4"/>
    <p:sldId id="416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AC0"/>
    <a:srgbClr val="FE6332"/>
    <a:srgbClr val="005696"/>
    <a:srgbClr val="71A4EF"/>
    <a:srgbClr val="33E5FD"/>
    <a:srgbClr val="09E7A2"/>
    <a:srgbClr val="F63ACE"/>
    <a:srgbClr val="3483CA"/>
    <a:srgbClr val="619AE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1" autoAdjust="0"/>
    <p:restoredTop sz="62329" autoAdjust="0"/>
  </p:normalViewPr>
  <p:slideViewPr>
    <p:cSldViewPr snapToGrid="0">
      <p:cViewPr varScale="1">
        <p:scale>
          <a:sx n="72" d="100"/>
          <a:sy n="72" d="100"/>
        </p:scale>
        <p:origin x="864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C757-0E14-461A-80C7-787401E26F4D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5CA83-BB30-44B6-9B2E-024BAA23D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6C3A-69F8-4408-8FBE-53B736978FCD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E49F6-9A87-4EB8-AE88-6EA09CB3F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49F6-9A87-4EB8-AE88-6EA09CB3F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49F6-9A87-4EB8-AE88-6EA09CB3F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49F6-9A87-4EB8-AE88-6EA09CB3F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49F6-9A87-4EB8-AE88-6EA09CB3F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32CDD-C4D4-4519-AC50-4EDEEB0819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1122363"/>
            <a:ext cx="70866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0" y="3602038"/>
            <a:ext cx="7086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84" y="6000754"/>
            <a:ext cx="2743696" cy="75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B4360-EA6D-4210-827C-ED2F087CA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9"/>
            <a:ext cx="93421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825629"/>
            <a:ext cx="9342120" cy="4117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84" y="6000754"/>
            <a:ext cx="2743696" cy="758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C60C7-20FF-4470-A0FC-B8112945A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03" y="1709742"/>
            <a:ext cx="938564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1803" y="4709323"/>
            <a:ext cx="93919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00D80-B405-465D-8886-5967AA4C3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862" y="365129"/>
            <a:ext cx="95499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3861" y="1825625"/>
            <a:ext cx="462880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996" y="1825625"/>
            <a:ext cx="46288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B3CEE-CB68-4D83-BAC3-685A808BE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552" y="365129"/>
            <a:ext cx="9425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04B53-F01D-4E5D-B620-AC8369656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158" y="4488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606" y="987429"/>
            <a:ext cx="51457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0158" y="21239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92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44926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7796" y="987429"/>
            <a:ext cx="561940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3763" y="20494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9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0610" y="365129"/>
            <a:ext cx="9583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0610" y="1825625"/>
            <a:ext cx="95831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8D7DE-BFFA-453C-B8AD-B3F96CBA8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1" r="18551" b="1"/>
          <a:stretch/>
        </p:blipFill>
        <p:spPr>
          <a:xfrm>
            <a:off x="0" y="0"/>
            <a:ext cx="1679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D26E-97A6-4263-9693-74D47191E590}"/>
              </a:ext>
            </a:extLst>
          </p:cNvPr>
          <p:cNvSpPr txBox="1">
            <a:spLocks/>
          </p:cNvSpPr>
          <p:nvPr/>
        </p:nvSpPr>
        <p:spPr>
          <a:xfrm>
            <a:off x="1796145" y="281803"/>
            <a:ext cx="934212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114000"/>
              </a:lnSpc>
            </a:pPr>
            <a:r>
              <a:rPr lang="en-US" sz="4400" b="1" kern="0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Leadership Institute of Kentucky (CLIK)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93B6-FCFE-4A01-9AB2-FACEA0775B7A}"/>
              </a:ext>
            </a:extLst>
          </p:cNvPr>
          <p:cNvSpPr txBox="1">
            <a:spLocks/>
          </p:cNvSpPr>
          <p:nvPr/>
        </p:nvSpPr>
        <p:spPr>
          <a:xfrm>
            <a:off x="1796145" y="1981199"/>
            <a:ext cx="9557656" cy="374967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CLIK is a leadership development training program offered by the UK Center of Excellence in Rural Health, the Kentucky Office of Rural Health, and the UK CCTS.</a:t>
            </a:r>
          </a:p>
          <a:p>
            <a:r>
              <a:rPr lang="en-US" sz="2400" dirty="0"/>
              <a:t>Participants are selected based on leadership qualities and a proposed real-world project that will improve their community</a:t>
            </a:r>
          </a:p>
          <a:p>
            <a:r>
              <a:rPr lang="en-US" sz="2400" dirty="0"/>
              <a:t>Original goal* of the program was to build capacity in community leaders in Appalachian KY to reduce health inequities, leverage funding, and learn how to use data to improve services and programs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9B578-E88E-4388-88C7-8BDE678BE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5541949"/>
            <a:ext cx="1243835" cy="122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E8D12-F1D5-4C3D-8B3E-1DFFB1A40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10" y="6055798"/>
            <a:ext cx="2669873" cy="520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18F2D-DBD8-428D-A772-98B8C7C80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01" y="5911958"/>
            <a:ext cx="2798130" cy="7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B35A-5166-4655-93C6-536464401889}"/>
              </a:ext>
            </a:extLst>
          </p:cNvPr>
          <p:cNvSpPr txBox="1">
            <a:spLocks/>
          </p:cNvSpPr>
          <p:nvPr/>
        </p:nvSpPr>
        <p:spPr>
          <a:xfrm>
            <a:off x="1707849" y="409141"/>
            <a:ext cx="9342120" cy="681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CLIK at a Glance</a:t>
            </a:r>
            <a:endParaRPr lang="en-US" sz="4000" dirty="0">
              <a:solidFill>
                <a:srgbClr val="060A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95A4C-4E57-4C8A-9253-D94EA4A5181C}"/>
              </a:ext>
            </a:extLst>
          </p:cNvPr>
          <p:cNvSpPr txBox="1"/>
          <p:nvPr/>
        </p:nvSpPr>
        <p:spPr>
          <a:xfrm>
            <a:off x="2050601" y="2695693"/>
            <a:ext cx="3367435" cy="2877711"/>
          </a:xfrm>
          <a:prstGeom prst="rect">
            <a:avLst/>
          </a:prstGeom>
          <a:noFill/>
          <a:ln>
            <a:solidFill>
              <a:srgbClr val="060A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49 CLIK graduates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Projects focus on real-world issues such as diabetes, cancer prevention, substance misuse, food insecurities, smoking cessation, environment &amp; lifestyle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89DFB-A8F3-4D14-B8EF-817EBB0BA153}"/>
              </a:ext>
            </a:extLst>
          </p:cNvPr>
          <p:cNvSpPr txBox="1"/>
          <p:nvPr/>
        </p:nvSpPr>
        <p:spPr>
          <a:xfrm>
            <a:off x="5417485" y="1689402"/>
            <a:ext cx="3022763" cy="3370153"/>
          </a:xfrm>
          <a:prstGeom prst="rect">
            <a:avLst/>
          </a:prstGeom>
          <a:noFill/>
          <a:ln>
            <a:solidFill>
              <a:srgbClr val="060A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28 Appalachian counties impacted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Over 12,000 adults and children Impacted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Over $100,000 In additional funding and In-kind services/supplies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BB0FB-6E52-418A-8924-B28E4B869209}"/>
              </a:ext>
            </a:extLst>
          </p:cNvPr>
          <p:cNvSpPr txBox="1"/>
          <p:nvPr/>
        </p:nvSpPr>
        <p:spPr>
          <a:xfrm>
            <a:off x="8440248" y="502785"/>
            <a:ext cx="3367435" cy="4047262"/>
          </a:xfrm>
          <a:prstGeom prst="rect">
            <a:avLst/>
          </a:prstGeom>
          <a:noFill/>
          <a:ln>
            <a:solidFill>
              <a:srgbClr val="060A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3 graduates employed in Appalachian research projects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 graduate is enrolled in optometry school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 graduate was recent president of Kentucky Rural Health Association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 graduates began doctoral studies post-graduation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47C9AF-246A-4053-A7B9-F09E2FC08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5541949"/>
            <a:ext cx="1243835" cy="1225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AA7EB-F9A0-490B-AB34-588D3F56D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10" y="6055798"/>
            <a:ext cx="2669873" cy="520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CADFCA-BFFC-4EC9-9ACF-477C23C56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01" y="5911958"/>
            <a:ext cx="2798130" cy="7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EA66-5543-A3FC-AAFB-FEBC23ADE1E3}"/>
              </a:ext>
            </a:extLst>
          </p:cNvPr>
          <p:cNvSpPr txBox="1">
            <a:spLocks/>
          </p:cNvSpPr>
          <p:nvPr/>
        </p:nvSpPr>
        <p:spPr>
          <a:xfrm>
            <a:off x="1707849" y="409141"/>
            <a:ext cx="9342120" cy="681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Adapting CLIK</a:t>
            </a:r>
            <a:endParaRPr lang="en-US" sz="4000" dirty="0">
              <a:solidFill>
                <a:srgbClr val="060A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7768-8A7E-A217-9D9B-551995ADF598}"/>
              </a:ext>
            </a:extLst>
          </p:cNvPr>
          <p:cNvSpPr txBox="1">
            <a:spLocks/>
          </p:cNvSpPr>
          <p:nvPr/>
        </p:nvSpPr>
        <p:spPr>
          <a:xfrm>
            <a:off x="1783640" y="1256226"/>
            <a:ext cx="9557656" cy="42857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/>
              <a:t>Rationale</a:t>
            </a:r>
            <a:r>
              <a:rPr lang="en-US" sz="2400" dirty="0"/>
              <a:t>:</a:t>
            </a:r>
          </a:p>
          <a:p>
            <a:r>
              <a:rPr lang="en-US" sz="2400" dirty="0"/>
              <a:t>Overall applications have </a:t>
            </a:r>
            <a:r>
              <a:rPr lang="en-US" sz="2400" b="1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sharply since COVID (4 in 2023, 1 in 2024) despite </a:t>
            </a:r>
            <a:r>
              <a:rPr lang="en-US" sz="2400" b="1" dirty="0">
                <a:solidFill>
                  <a:srgbClr val="00B050"/>
                </a:solidFill>
              </a:rPr>
              <a:t>increased</a:t>
            </a:r>
            <a:r>
              <a:rPr lang="en-US" sz="2400" dirty="0"/>
              <a:t> recruitment efforts; only 3 CLIK graduates since 2023.</a:t>
            </a:r>
          </a:p>
          <a:p>
            <a:r>
              <a:rPr lang="en-US" sz="2400" dirty="0"/>
              <a:t>Barriers include participant travel, difficulty taking time off work, competing obligations; these barriers are particularly salient for employees of smaller healthcare systems and community organizations</a:t>
            </a:r>
          </a:p>
          <a:p>
            <a:pPr marL="0" indent="0">
              <a:buNone/>
            </a:pPr>
            <a:r>
              <a:rPr lang="en-US" sz="2400" u="sng" dirty="0"/>
              <a:t>Solutions</a:t>
            </a:r>
            <a:r>
              <a:rPr lang="en-US" sz="2400" dirty="0"/>
              <a:t>:</a:t>
            </a:r>
          </a:p>
          <a:p>
            <a:r>
              <a:rPr lang="en-US" sz="2400" b="1" i="1" dirty="0"/>
              <a:t>Adapt</a:t>
            </a:r>
            <a:r>
              <a:rPr lang="en-US" sz="2400" dirty="0"/>
              <a:t> CLIK to meet the evolving needs of a resource-stretched, post-COVID workforce</a:t>
            </a:r>
          </a:p>
          <a:p>
            <a:r>
              <a:rPr lang="en-US" sz="2400" dirty="0"/>
              <a:t>Modified program goal*: </a:t>
            </a:r>
            <a:r>
              <a:rPr lang="en-US" sz="2400" b="1" i="1" dirty="0"/>
              <a:t>expand</a:t>
            </a:r>
            <a:r>
              <a:rPr lang="en-US" sz="2400" dirty="0"/>
              <a:t> CLIK beyond the geographic scope of Appalachian KY to address the workforce training needs of the entire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60CB9-D945-225A-311B-CC25733E6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5541949"/>
            <a:ext cx="1243835" cy="122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431B5-5ABD-C3D7-4B73-956F9564A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10" y="6055798"/>
            <a:ext cx="2669873" cy="520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7E3E-ACCC-A990-ED13-3F6098A2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01" y="5911958"/>
            <a:ext cx="2798130" cy="7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2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CDE2-65A1-AE40-4844-D2B17C58F364}"/>
              </a:ext>
            </a:extLst>
          </p:cNvPr>
          <p:cNvSpPr txBox="1">
            <a:spLocks/>
          </p:cNvSpPr>
          <p:nvPr/>
        </p:nvSpPr>
        <p:spPr>
          <a:xfrm>
            <a:off x="1707849" y="409141"/>
            <a:ext cx="9342120" cy="681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Adapting CLIK – Options </a:t>
            </a:r>
            <a:endParaRPr lang="en-US" sz="4000" dirty="0">
              <a:solidFill>
                <a:srgbClr val="060A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4F9B-75F5-99CB-7695-FEE13F6693A7}"/>
              </a:ext>
            </a:extLst>
          </p:cNvPr>
          <p:cNvSpPr txBox="1">
            <a:spLocks/>
          </p:cNvSpPr>
          <p:nvPr/>
        </p:nvSpPr>
        <p:spPr>
          <a:xfrm>
            <a:off x="1783640" y="1256226"/>
            <a:ext cx="9557656" cy="428572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3014C-C160-40BE-D471-FAD98304D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5541949"/>
            <a:ext cx="1243835" cy="122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7E11E-B094-9823-6216-B3516F97E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10" y="6055798"/>
            <a:ext cx="2669873" cy="520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777A5-D16C-05BA-37C0-E85C3AC4F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01" y="5911958"/>
            <a:ext cx="2798130" cy="7923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80F00-46C4-7CE8-6AB5-34CB288A1346}"/>
              </a:ext>
            </a:extLst>
          </p:cNvPr>
          <p:cNvSpPr txBox="1">
            <a:spLocks/>
          </p:cNvSpPr>
          <p:nvPr/>
        </p:nvSpPr>
        <p:spPr>
          <a:xfrm>
            <a:off x="1936040" y="1408626"/>
            <a:ext cx="9557656" cy="428572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Develop a </a:t>
            </a:r>
            <a:r>
              <a:rPr lang="en-US" sz="2400" u="sng" dirty="0"/>
              <a:t>hybrid CLIK model</a:t>
            </a:r>
            <a:r>
              <a:rPr lang="en-US" sz="2400" dirty="0"/>
              <a:t>, with </a:t>
            </a:r>
            <a:r>
              <a:rPr lang="en-US" sz="2400" u="sng" dirty="0"/>
              <a:t>periodic in-person check-ins</a:t>
            </a:r>
            <a:r>
              <a:rPr lang="en-US" sz="2400" dirty="0"/>
              <a:t> (e.g., kickoff, midpoint, Spring Conference)</a:t>
            </a:r>
          </a:p>
          <a:p>
            <a:r>
              <a:rPr lang="en-US" sz="2400" dirty="0"/>
              <a:t>Consider an </a:t>
            </a:r>
            <a:r>
              <a:rPr lang="en-US" sz="2400" u="sng" dirty="0"/>
              <a:t>asynchronous, module-based program</a:t>
            </a:r>
            <a:r>
              <a:rPr lang="en-US" sz="2400" dirty="0"/>
              <a:t> using a </a:t>
            </a:r>
            <a:r>
              <a:rPr lang="en-US" sz="2400" u="sng" dirty="0"/>
              <a:t>learning management system</a:t>
            </a:r>
            <a:r>
              <a:rPr lang="en-US" sz="2400" dirty="0"/>
              <a:t> (LMS) to address workforce resource concerns and promote flexibility for participant assignment completion</a:t>
            </a:r>
          </a:p>
          <a:p>
            <a:pPr lvl="1"/>
            <a:r>
              <a:rPr lang="en-US" sz="2000" dirty="0"/>
              <a:t>Would require (a) module development; (b) interactive user-centered design principles such as quizzes, discussion boards, etc.; and (c) regular monitoring and participant interaction within the LMS</a:t>
            </a:r>
          </a:p>
          <a:p>
            <a:r>
              <a:rPr lang="en-US" sz="2400" dirty="0"/>
              <a:t>Establishment of </a:t>
            </a:r>
            <a:r>
              <a:rPr lang="en-US" sz="2400" u="sng" dirty="0"/>
              <a:t>regional groups with local facilitators</a:t>
            </a:r>
            <a:r>
              <a:rPr lang="en-US" sz="2400" dirty="0"/>
              <a:t> to facilitate in-person check-ins and manage mini-teams within the LMS</a:t>
            </a:r>
          </a:p>
          <a:p>
            <a:pPr lvl="1"/>
            <a:r>
              <a:rPr lang="en-US" sz="2000" dirty="0"/>
              <a:t>Would allow CLIK to retain its uniqueness as a program that addresses specific geographic/cultural needs of communities served </a:t>
            </a:r>
          </a:p>
        </p:txBody>
      </p:sp>
    </p:spTree>
    <p:extLst>
      <p:ext uri="{BB962C8B-B14F-4D97-AF65-F5344CB8AC3E}">
        <p14:creationId xmlns:p14="http://schemas.microsoft.com/office/powerpoint/2010/main" val="21732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26565-B084-42D6-B80B-2C3E06FE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28" y="517072"/>
            <a:ext cx="10047513" cy="58238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Questions: Partnerships and Adaptations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partnerships should we form to ensure our adaptations are responsive to workforce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pragmatic needs of potential participants?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other adaptations to the program structure, format, location, approach should we consider?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can we increase reach to recruit potential participants? In other words, are there novel or otherwise absent methods of dissemination we might consider? </a:t>
            </a:r>
          </a:p>
          <a:p>
            <a:pPr marL="0" indent="-32917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60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Questions: Metrics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Often it is difficult to measure longitudinal impact due to losing contact with CLIK graduates. What suggestions do you have to improve measurement of CLIK’s impact beyond process evaluation measures?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7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5BC41D60B2C4296EBC7E4E2D4AABE" ma:contentTypeVersion="17" ma:contentTypeDescription="Create a new document." ma:contentTypeScope="" ma:versionID="6762a998ac0a7e744e241823c7fda13a">
  <xsd:schema xmlns:xsd="http://www.w3.org/2001/XMLSchema" xmlns:xs="http://www.w3.org/2001/XMLSchema" xmlns:p="http://schemas.microsoft.com/office/2006/metadata/properties" xmlns:ns2="f7391561-85a8-4a1a-a2f3-984bf28367db" xmlns:ns3="27ed5eab-4507-44f7-b419-7c2e8d161303" targetNamespace="http://schemas.microsoft.com/office/2006/metadata/properties" ma:root="true" ma:fieldsID="0ad72583d7cbd39b2ba68e65f89b2f91" ns2:_="" ns3:_="">
    <xsd:import namespace="f7391561-85a8-4a1a-a2f3-984bf28367db"/>
    <xsd:import namespace="27ed5eab-4507-44f7-b419-7c2e8d1613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91561-85a8-4a1a-a2f3-984bf2836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5eab-4507-44f7-b419-7c2e8d161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81a534-75fd-4027-9009-fa59f487ba0a}" ma:internalName="TaxCatchAll" ma:showField="CatchAllData" ma:web="27ed5eab-4507-44f7-b419-7c2e8d161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ed5eab-4507-44f7-b419-7c2e8d161303" xsi:nil="true"/>
    <lcf76f155ced4ddcb4097134ff3c332f xmlns="f7391561-85a8-4a1a-a2f3-984bf28367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582FE9-E764-4FAE-B80F-98463CE6BFE0}"/>
</file>

<file path=customXml/itemProps2.xml><?xml version="1.0" encoding="utf-8"?>
<ds:datastoreItem xmlns:ds="http://schemas.openxmlformats.org/officeDocument/2006/customXml" ds:itemID="{2ADDC1EA-CAEC-4D30-B12C-4E29594D5EDF}"/>
</file>

<file path=customXml/itemProps3.xml><?xml version="1.0" encoding="utf-8"?>
<ds:datastoreItem xmlns:ds="http://schemas.openxmlformats.org/officeDocument/2006/customXml" ds:itemID="{B65CBF0E-AE42-4BAC-A798-A7B17922F3D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2425</TotalTime>
  <Words>504</Words>
  <Application>Microsoft Macintosh PowerPoint</Application>
  <PresentationFormat>Widescreen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the Vice-President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Hosseini, Nahal</dc:creator>
  <cp:lastModifiedBy>Kruse-Diehr, Aaron</cp:lastModifiedBy>
  <cp:revision>160</cp:revision>
  <dcterms:created xsi:type="dcterms:W3CDTF">2017-09-27T12:13:59Z</dcterms:created>
  <dcterms:modified xsi:type="dcterms:W3CDTF">2024-10-29T16:37:08Z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0x0101008845BC41D60B2C4296EBC7E4E2D4AABE</vt:lpwstr>
  </property>
</Properties>
</file>