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charts/style1.xml" ContentType="application/vnd.ms-office.chart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diagrams/drawing1.xml" ContentType="application/vnd.ms-office.drawingml.diagramDrawing+xml"/>
  <Override PartName="/ppt/diagrams/layout1.xml" ContentType="application/vnd.openxmlformats-officedocument.drawingml.diagramLayou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68" r:id="rId2"/>
    <p:sldId id="258" r:id="rId3"/>
    <p:sldId id="270" r:id="rId4"/>
    <p:sldId id="272" r:id="rId5"/>
    <p:sldId id="261" r:id="rId6"/>
    <p:sldId id="271" r:id="rId7"/>
    <p:sldId id="286" r:id="rId8"/>
    <p:sldId id="273" r:id="rId9"/>
    <p:sldId id="2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luky-my.sharepoint.com/personal/jcthom2_uky_edu/Documents/Research%20Development/TIN/TIN%20surve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uky-my.sharepoint.com/personal/jcthom2_uky_edu/Documents/Research%20Development/TIN/TIN%20survey%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dirty="0"/>
              <a:t>If you are a clinician and/or researcher with an idea you want to move forward...</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dirty="0"/>
              <a:t>what are the barriers you face?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'[TIN survey data.xlsx]TrialInnovationNetwo_DATA_LABEL'!$Y$36:$AC$36</c:f>
              <c:strCache>
                <c:ptCount val="5"/>
                <c:pt idx="0">
                  <c:v>Need to find clinicians to help me</c:v>
                </c:pt>
                <c:pt idx="1">
                  <c:v>Need to find basic science researchers to help me investigate pathways/drugs</c:v>
                </c:pt>
                <c:pt idx="2">
                  <c:v>Need to improve my chances for funding</c:v>
                </c:pt>
                <c:pt idx="3">
                  <c:v>Need advisors focused on my project</c:v>
                </c:pt>
                <c:pt idx="4">
                  <c:v>Other </c:v>
                </c:pt>
              </c:strCache>
            </c:strRef>
          </c:cat>
          <c:val>
            <c:numRef>
              <c:f>'[TIN survey data.xlsx]TrialInnovationNetwo_DATA_LABEL'!$Y$37:$AC$37</c:f>
              <c:numCache>
                <c:formatCode>0</c:formatCode>
                <c:ptCount val="5"/>
                <c:pt idx="0">
                  <c:v>42.307692307692307</c:v>
                </c:pt>
                <c:pt idx="1">
                  <c:v>19.230769230769234</c:v>
                </c:pt>
                <c:pt idx="2">
                  <c:v>73.076923076923066</c:v>
                </c:pt>
                <c:pt idx="3">
                  <c:v>15.384615384615385</c:v>
                </c:pt>
                <c:pt idx="4">
                  <c:v>11.538461538461538</c:v>
                </c:pt>
              </c:numCache>
            </c:numRef>
          </c:val>
          <c:extLst>
            <c:ext xmlns:c16="http://schemas.microsoft.com/office/drawing/2014/chart" uri="{C3380CC4-5D6E-409C-BE32-E72D297353CC}">
              <c16:uniqueId val="{00000000-4615-4EF7-A77E-07D0FD165684}"/>
            </c:ext>
          </c:extLst>
        </c:ser>
        <c:dLbls>
          <c:showLegendKey val="0"/>
          <c:showVal val="0"/>
          <c:showCatName val="0"/>
          <c:showSerName val="0"/>
          <c:showPercent val="0"/>
          <c:showBubbleSize val="0"/>
        </c:dLbls>
        <c:gapWidth val="182"/>
        <c:axId val="867890463"/>
        <c:axId val="728714895"/>
      </c:barChart>
      <c:catAx>
        <c:axId val="867890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714895"/>
        <c:crosses val="autoZero"/>
        <c:auto val="1"/>
        <c:lblAlgn val="ctr"/>
        <c:lblOffset val="100"/>
        <c:noMultiLvlLbl val="0"/>
      </c:catAx>
      <c:valAx>
        <c:axId val="728714895"/>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89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dirty="0"/>
              <a:t>If you are a clinician that wants to find clinical trials to engage in...</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dirty="0"/>
              <a:t>what are the barriers you face?</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'[TIN survey data.xlsx]TrialInnovationNetwo_DATA_LABEL'!$AJ$36:$AN$36</c:f>
              <c:strCache>
                <c:ptCount val="5"/>
                <c:pt idx="0">
                  <c:v>No opportunities have been made available to me to get started or to grow my research engagement</c:v>
                </c:pt>
                <c:pt idx="1">
                  <c:v>Dont know where to look for opportunities</c:v>
                </c:pt>
                <c:pt idx="2">
                  <c:v>Dont have the staff or resources to get started</c:v>
                </c:pt>
                <c:pt idx="3">
                  <c:v>Need DOE support to get started</c:v>
                </c:pt>
                <c:pt idx="4">
                  <c:v>Other</c:v>
                </c:pt>
              </c:strCache>
            </c:strRef>
          </c:cat>
          <c:val>
            <c:numRef>
              <c:f>'[TIN survey data.xlsx]TrialInnovationNetwo_DATA_LABEL'!$AJ$37:$AN$37</c:f>
              <c:numCache>
                <c:formatCode>0</c:formatCode>
                <c:ptCount val="5"/>
                <c:pt idx="0">
                  <c:v>7.6923076923076925</c:v>
                </c:pt>
                <c:pt idx="1">
                  <c:v>19.230769230769234</c:v>
                </c:pt>
                <c:pt idx="2">
                  <c:v>30.76923076923077</c:v>
                </c:pt>
                <c:pt idx="3">
                  <c:v>11.538461538461538</c:v>
                </c:pt>
                <c:pt idx="4">
                  <c:v>11.538461538461538</c:v>
                </c:pt>
              </c:numCache>
            </c:numRef>
          </c:val>
          <c:extLst>
            <c:ext xmlns:c16="http://schemas.microsoft.com/office/drawing/2014/chart" uri="{C3380CC4-5D6E-409C-BE32-E72D297353CC}">
              <c16:uniqueId val="{00000000-2ACA-41CF-9056-650EB02220B2}"/>
            </c:ext>
          </c:extLst>
        </c:ser>
        <c:dLbls>
          <c:showLegendKey val="0"/>
          <c:showVal val="0"/>
          <c:showCatName val="0"/>
          <c:showSerName val="0"/>
          <c:showPercent val="0"/>
          <c:showBubbleSize val="0"/>
        </c:dLbls>
        <c:gapWidth val="182"/>
        <c:axId val="502619487"/>
        <c:axId val="443683647"/>
      </c:barChart>
      <c:catAx>
        <c:axId val="502619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683647"/>
        <c:crosses val="autoZero"/>
        <c:auto val="1"/>
        <c:lblAlgn val="ctr"/>
        <c:lblOffset val="100"/>
        <c:noMultiLvlLbl val="0"/>
      </c:catAx>
      <c:valAx>
        <c:axId val="443683647"/>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619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F6E24-5A50-47C6-A9CD-9B391D505E2B}" type="doc">
      <dgm:prSet loTypeId="urn:microsoft.com/office/officeart/2005/8/layout/pyramid1" loCatId="pyramid" qsTypeId="urn:microsoft.com/office/officeart/2005/8/quickstyle/simple1" qsCatId="simple" csTypeId="urn:microsoft.com/office/officeart/2005/8/colors/accent1_2" csCatId="accent1" phldr="1"/>
      <dgm:spPr/>
    </dgm:pt>
    <dgm:pt modelId="{213831ED-E880-4746-96FD-7F158AE0A80C}">
      <dgm:prSet phldrT="[Text]"/>
      <dgm:spPr>
        <a:solidFill>
          <a:srgbClr val="00B050"/>
        </a:solidFill>
        <a:ln>
          <a:solidFill>
            <a:schemeClr val="tx1"/>
          </a:solidFill>
        </a:ln>
      </dgm:spPr>
      <dgm:t>
        <a:bodyPr/>
        <a:lstStyle/>
        <a:p>
          <a:pPr>
            <a:spcAft>
              <a:spcPts val="0"/>
            </a:spcAft>
          </a:pPr>
          <a:r>
            <a:rPr lang="en-US" b="1" dirty="0"/>
            <a:t>Move </a:t>
          </a:r>
        </a:p>
        <a:p>
          <a:pPr>
            <a:spcAft>
              <a:spcPts val="0"/>
            </a:spcAft>
          </a:pPr>
          <a:r>
            <a:rPr lang="en-US" b="1" dirty="0"/>
            <a:t>your idea </a:t>
          </a:r>
        </a:p>
        <a:p>
          <a:pPr>
            <a:spcAft>
              <a:spcPts val="0"/>
            </a:spcAft>
          </a:pPr>
          <a:r>
            <a:rPr lang="en-US" b="1" dirty="0"/>
            <a:t>forward…</a:t>
          </a:r>
        </a:p>
      </dgm:t>
    </dgm:pt>
    <dgm:pt modelId="{F6EF3E76-4B2F-4E03-9463-776363686D0E}" type="parTrans" cxnId="{7D0BD610-CC79-4F41-881F-F8E8CFA990FD}">
      <dgm:prSet/>
      <dgm:spPr/>
      <dgm:t>
        <a:bodyPr/>
        <a:lstStyle/>
        <a:p>
          <a:endParaRPr lang="en-US"/>
        </a:p>
      </dgm:t>
    </dgm:pt>
    <dgm:pt modelId="{70B2D628-D18A-46C7-8635-4EAD517FD975}" type="sibTrans" cxnId="{7D0BD610-CC79-4F41-881F-F8E8CFA990FD}">
      <dgm:prSet/>
      <dgm:spPr/>
      <dgm:t>
        <a:bodyPr/>
        <a:lstStyle/>
        <a:p>
          <a:endParaRPr lang="en-US"/>
        </a:p>
      </dgm:t>
    </dgm:pt>
    <dgm:pt modelId="{1671A19B-94EB-4D62-9084-64497853179D}">
      <dgm:prSet phldrT="[Text]"/>
      <dgm:spPr>
        <a:solidFill>
          <a:srgbClr val="FFFF00"/>
        </a:solidFill>
        <a:ln>
          <a:solidFill>
            <a:schemeClr val="tx1"/>
          </a:solidFill>
        </a:ln>
      </dgm:spPr>
      <dgm:t>
        <a:bodyPr/>
        <a:lstStyle/>
        <a:p>
          <a:r>
            <a:rPr lang="en-US" b="1" dirty="0"/>
            <a:t>Get help from the National CCTS network &amp; NCATS to make it happen</a:t>
          </a:r>
        </a:p>
      </dgm:t>
    </dgm:pt>
    <dgm:pt modelId="{616A5D67-8CB8-4E17-A865-1A022159A359}" type="parTrans" cxnId="{7D9322B7-69BD-4E4D-9EB9-EA0DA9FA8815}">
      <dgm:prSet/>
      <dgm:spPr/>
      <dgm:t>
        <a:bodyPr/>
        <a:lstStyle/>
        <a:p>
          <a:endParaRPr lang="en-US"/>
        </a:p>
      </dgm:t>
    </dgm:pt>
    <dgm:pt modelId="{95887811-0D76-402B-90A8-95E9E37FB15A}" type="sibTrans" cxnId="{7D9322B7-69BD-4E4D-9EB9-EA0DA9FA8815}">
      <dgm:prSet/>
      <dgm:spPr/>
      <dgm:t>
        <a:bodyPr/>
        <a:lstStyle/>
        <a:p>
          <a:endParaRPr lang="en-US"/>
        </a:p>
      </dgm:t>
    </dgm:pt>
    <dgm:pt modelId="{918AD76D-0214-4F02-AED5-261A225E0C5D}">
      <dgm:prSet phldrT="[Text]"/>
      <dgm:spPr>
        <a:solidFill>
          <a:srgbClr val="FF0000"/>
        </a:solidFill>
        <a:ln>
          <a:solidFill>
            <a:schemeClr val="tx1"/>
          </a:solidFill>
        </a:ln>
      </dgm:spPr>
      <dgm:t>
        <a:bodyPr/>
        <a:lstStyle/>
        <a:p>
          <a:r>
            <a:rPr lang="en-US" b="1" dirty="0"/>
            <a:t>Enable a network of sites to engage and support your research through clinical trial engagement or just be a site</a:t>
          </a:r>
        </a:p>
      </dgm:t>
    </dgm:pt>
    <dgm:pt modelId="{886F683E-FA67-4624-83C0-5BAF345CB858}" type="parTrans" cxnId="{4A3B9336-51DF-4705-B61D-FC07735D190A}">
      <dgm:prSet/>
      <dgm:spPr/>
      <dgm:t>
        <a:bodyPr/>
        <a:lstStyle/>
        <a:p>
          <a:endParaRPr lang="en-US"/>
        </a:p>
      </dgm:t>
    </dgm:pt>
    <dgm:pt modelId="{3A74899D-863E-48A7-85CA-5D93B72C7B79}" type="sibTrans" cxnId="{4A3B9336-51DF-4705-B61D-FC07735D190A}">
      <dgm:prSet/>
      <dgm:spPr/>
      <dgm:t>
        <a:bodyPr/>
        <a:lstStyle/>
        <a:p>
          <a:endParaRPr lang="en-US"/>
        </a:p>
      </dgm:t>
    </dgm:pt>
    <dgm:pt modelId="{591B99BB-1877-4BA2-9895-72AECCAC0E93}" type="pres">
      <dgm:prSet presAssocID="{C4DF6E24-5A50-47C6-A9CD-9B391D505E2B}" presName="Name0" presStyleCnt="0">
        <dgm:presLayoutVars>
          <dgm:dir/>
          <dgm:animLvl val="lvl"/>
          <dgm:resizeHandles val="exact"/>
        </dgm:presLayoutVars>
      </dgm:prSet>
      <dgm:spPr/>
    </dgm:pt>
    <dgm:pt modelId="{9826FAD2-BE01-4CEB-A086-EB6E688CFD6B}" type="pres">
      <dgm:prSet presAssocID="{213831ED-E880-4746-96FD-7F158AE0A80C}" presName="Name8" presStyleCnt="0"/>
      <dgm:spPr/>
    </dgm:pt>
    <dgm:pt modelId="{1348483A-6174-44C7-A04E-E39E9871CB3E}" type="pres">
      <dgm:prSet presAssocID="{213831ED-E880-4746-96FD-7F158AE0A80C}" presName="level" presStyleLbl="node1" presStyleIdx="0" presStyleCnt="3" custScaleX="117766" custScaleY="141256" custLinFactNeighborX="21" custLinFactNeighborY="24848">
        <dgm:presLayoutVars>
          <dgm:chMax val="1"/>
          <dgm:bulletEnabled val="1"/>
        </dgm:presLayoutVars>
      </dgm:prSet>
      <dgm:spPr/>
    </dgm:pt>
    <dgm:pt modelId="{E151349C-1B2C-4A3D-BBE7-F546C9612FF1}" type="pres">
      <dgm:prSet presAssocID="{213831ED-E880-4746-96FD-7F158AE0A80C}" presName="levelTx" presStyleLbl="revTx" presStyleIdx="0" presStyleCnt="0">
        <dgm:presLayoutVars>
          <dgm:chMax val="1"/>
          <dgm:bulletEnabled val="1"/>
        </dgm:presLayoutVars>
      </dgm:prSet>
      <dgm:spPr/>
    </dgm:pt>
    <dgm:pt modelId="{E8AD2162-10AC-4B27-9E28-BBA794814C9A}" type="pres">
      <dgm:prSet presAssocID="{1671A19B-94EB-4D62-9084-64497853179D}" presName="Name8" presStyleCnt="0"/>
      <dgm:spPr/>
    </dgm:pt>
    <dgm:pt modelId="{EB4F4551-1720-42DC-A4DE-35FD888E3EF1}" type="pres">
      <dgm:prSet presAssocID="{1671A19B-94EB-4D62-9084-64497853179D}" presName="level" presStyleLbl="node1" presStyleIdx="1" presStyleCnt="3">
        <dgm:presLayoutVars>
          <dgm:chMax val="1"/>
          <dgm:bulletEnabled val="1"/>
        </dgm:presLayoutVars>
      </dgm:prSet>
      <dgm:spPr/>
    </dgm:pt>
    <dgm:pt modelId="{175041D3-1439-4EF2-B0FD-5C8C6AFA600A}" type="pres">
      <dgm:prSet presAssocID="{1671A19B-94EB-4D62-9084-64497853179D}" presName="levelTx" presStyleLbl="revTx" presStyleIdx="0" presStyleCnt="0">
        <dgm:presLayoutVars>
          <dgm:chMax val="1"/>
          <dgm:bulletEnabled val="1"/>
        </dgm:presLayoutVars>
      </dgm:prSet>
      <dgm:spPr/>
    </dgm:pt>
    <dgm:pt modelId="{430A1462-39D7-42C8-9CB6-BCBB2F3EA7DF}" type="pres">
      <dgm:prSet presAssocID="{918AD76D-0214-4F02-AED5-261A225E0C5D}" presName="Name8" presStyleCnt="0"/>
      <dgm:spPr/>
    </dgm:pt>
    <dgm:pt modelId="{D0615D14-53A8-4562-9D08-E0C9B4E58665}" type="pres">
      <dgm:prSet presAssocID="{918AD76D-0214-4F02-AED5-261A225E0C5D}" presName="level" presStyleLbl="node1" presStyleIdx="2" presStyleCnt="3">
        <dgm:presLayoutVars>
          <dgm:chMax val="1"/>
          <dgm:bulletEnabled val="1"/>
        </dgm:presLayoutVars>
      </dgm:prSet>
      <dgm:spPr/>
    </dgm:pt>
    <dgm:pt modelId="{0EFF0007-DDBD-43E5-8A36-47F4DBDCBF48}" type="pres">
      <dgm:prSet presAssocID="{918AD76D-0214-4F02-AED5-261A225E0C5D}" presName="levelTx" presStyleLbl="revTx" presStyleIdx="0" presStyleCnt="0">
        <dgm:presLayoutVars>
          <dgm:chMax val="1"/>
          <dgm:bulletEnabled val="1"/>
        </dgm:presLayoutVars>
      </dgm:prSet>
      <dgm:spPr/>
    </dgm:pt>
  </dgm:ptLst>
  <dgm:cxnLst>
    <dgm:cxn modelId="{7D0BD610-CC79-4F41-881F-F8E8CFA990FD}" srcId="{C4DF6E24-5A50-47C6-A9CD-9B391D505E2B}" destId="{213831ED-E880-4746-96FD-7F158AE0A80C}" srcOrd="0" destOrd="0" parTransId="{F6EF3E76-4B2F-4E03-9463-776363686D0E}" sibTransId="{70B2D628-D18A-46C7-8635-4EAD517FD975}"/>
    <dgm:cxn modelId="{4A3B9336-51DF-4705-B61D-FC07735D190A}" srcId="{C4DF6E24-5A50-47C6-A9CD-9B391D505E2B}" destId="{918AD76D-0214-4F02-AED5-261A225E0C5D}" srcOrd="2" destOrd="0" parTransId="{886F683E-FA67-4624-83C0-5BAF345CB858}" sibTransId="{3A74899D-863E-48A7-85CA-5D93B72C7B79}"/>
    <dgm:cxn modelId="{607C4743-2918-4FD1-8FE3-BCBB8D8AD581}" type="presOf" srcId="{918AD76D-0214-4F02-AED5-261A225E0C5D}" destId="{0EFF0007-DDBD-43E5-8A36-47F4DBDCBF48}" srcOrd="1" destOrd="0" presId="urn:microsoft.com/office/officeart/2005/8/layout/pyramid1"/>
    <dgm:cxn modelId="{8C1CA67D-18E2-48C7-ACBF-7FC55A63E372}" type="presOf" srcId="{213831ED-E880-4746-96FD-7F158AE0A80C}" destId="{E151349C-1B2C-4A3D-BBE7-F546C9612FF1}" srcOrd="1" destOrd="0" presId="urn:microsoft.com/office/officeart/2005/8/layout/pyramid1"/>
    <dgm:cxn modelId="{55F61E89-035B-4DF5-97F0-2302A4BA61E2}" type="presOf" srcId="{1671A19B-94EB-4D62-9084-64497853179D}" destId="{175041D3-1439-4EF2-B0FD-5C8C6AFA600A}" srcOrd="1" destOrd="0" presId="urn:microsoft.com/office/officeart/2005/8/layout/pyramid1"/>
    <dgm:cxn modelId="{4E22E394-FC7A-4BF8-84C9-75CF8A2F5ECA}" type="presOf" srcId="{1671A19B-94EB-4D62-9084-64497853179D}" destId="{EB4F4551-1720-42DC-A4DE-35FD888E3EF1}" srcOrd="0" destOrd="0" presId="urn:microsoft.com/office/officeart/2005/8/layout/pyramid1"/>
    <dgm:cxn modelId="{7D9322B7-69BD-4E4D-9EB9-EA0DA9FA8815}" srcId="{C4DF6E24-5A50-47C6-A9CD-9B391D505E2B}" destId="{1671A19B-94EB-4D62-9084-64497853179D}" srcOrd="1" destOrd="0" parTransId="{616A5D67-8CB8-4E17-A865-1A022159A359}" sibTransId="{95887811-0D76-402B-90A8-95E9E37FB15A}"/>
    <dgm:cxn modelId="{E80F2BDB-0C41-49FD-B2FE-9B59D62FF124}" type="presOf" srcId="{918AD76D-0214-4F02-AED5-261A225E0C5D}" destId="{D0615D14-53A8-4562-9D08-E0C9B4E58665}" srcOrd="0" destOrd="0" presId="urn:microsoft.com/office/officeart/2005/8/layout/pyramid1"/>
    <dgm:cxn modelId="{B32A72EE-EF2C-41DF-B95A-9D1DBA2CB66F}" type="presOf" srcId="{213831ED-E880-4746-96FD-7F158AE0A80C}" destId="{1348483A-6174-44C7-A04E-E39E9871CB3E}" srcOrd="0" destOrd="0" presId="urn:microsoft.com/office/officeart/2005/8/layout/pyramid1"/>
    <dgm:cxn modelId="{384CDEFD-1FD2-4BDA-8AA7-977863785571}" type="presOf" srcId="{C4DF6E24-5A50-47C6-A9CD-9B391D505E2B}" destId="{591B99BB-1877-4BA2-9895-72AECCAC0E93}" srcOrd="0" destOrd="0" presId="urn:microsoft.com/office/officeart/2005/8/layout/pyramid1"/>
    <dgm:cxn modelId="{E0899AF1-F6B5-4CCA-8DBE-4AA288F3C8BA}" type="presParOf" srcId="{591B99BB-1877-4BA2-9895-72AECCAC0E93}" destId="{9826FAD2-BE01-4CEB-A086-EB6E688CFD6B}" srcOrd="0" destOrd="0" presId="urn:microsoft.com/office/officeart/2005/8/layout/pyramid1"/>
    <dgm:cxn modelId="{B3EC3C8A-B13F-4222-880D-D99121CAB105}" type="presParOf" srcId="{9826FAD2-BE01-4CEB-A086-EB6E688CFD6B}" destId="{1348483A-6174-44C7-A04E-E39E9871CB3E}" srcOrd="0" destOrd="0" presId="urn:microsoft.com/office/officeart/2005/8/layout/pyramid1"/>
    <dgm:cxn modelId="{B85E4DC5-4B19-4B2C-A54A-694538BB04D2}" type="presParOf" srcId="{9826FAD2-BE01-4CEB-A086-EB6E688CFD6B}" destId="{E151349C-1B2C-4A3D-BBE7-F546C9612FF1}" srcOrd="1" destOrd="0" presId="urn:microsoft.com/office/officeart/2005/8/layout/pyramid1"/>
    <dgm:cxn modelId="{781D1364-3081-4A82-B76E-72B37FD7C137}" type="presParOf" srcId="{591B99BB-1877-4BA2-9895-72AECCAC0E93}" destId="{E8AD2162-10AC-4B27-9E28-BBA794814C9A}" srcOrd="1" destOrd="0" presId="urn:microsoft.com/office/officeart/2005/8/layout/pyramid1"/>
    <dgm:cxn modelId="{2B7B3FD0-0188-41FC-AAC2-501FECC0D236}" type="presParOf" srcId="{E8AD2162-10AC-4B27-9E28-BBA794814C9A}" destId="{EB4F4551-1720-42DC-A4DE-35FD888E3EF1}" srcOrd="0" destOrd="0" presId="urn:microsoft.com/office/officeart/2005/8/layout/pyramid1"/>
    <dgm:cxn modelId="{9550DBC0-A981-42E2-9799-1B2B4C9F8D27}" type="presParOf" srcId="{E8AD2162-10AC-4B27-9E28-BBA794814C9A}" destId="{175041D3-1439-4EF2-B0FD-5C8C6AFA600A}" srcOrd="1" destOrd="0" presId="urn:microsoft.com/office/officeart/2005/8/layout/pyramid1"/>
    <dgm:cxn modelId="{F19BFECF-E67D-4AAE-8856-2325FB6A670A}" type="presParOf" srcId="{591B99BB-1877-4BA2-9895-72AECCAC0E93}" destId="{430A1462-39D7-42C8-9CB6-BCBB2F3EA7DF}" srcOrd="2" destOrd="0" presId="urn:microsoft.com/office/officeart/2005/8/layout/pyramid1"/>
    <dgm:cxn modelId="{B060C0F0-6719-4FD2-AFDC-4873835766CE}" type="presParOf" srcId="{430A1462-39D7-42C8-9CB6-BCBB2F3EA7DF}" destId="{D0615D14-53A8-4562-9D08-E0C9B4E58665}" srcOrd="0" destOrd="0" presId="urn:microsoft.com/office/officeart/2005/8/layout/pyramid1"/>
    <dgm:cxn modelId="{67803610-2A7E-4130-AF30-08DE2B91DEB5}" type="presParOf" srcId="{430A1462-39D7-42C8-9CB6-BCBB2F3EA7DF}" destId="{0EFF0007-DDBD-43E5-8A36-47F4DBDCBF4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8483A-6174-44C7-A04E-E39E9871CB3E}">
      <dsp:nvSpPr>
        <dsp:cNvPr id="0" name=""/>
        <dsp:cNvSpPr/>
      </dsp:nvSpPr>
      <dsp:spPr>
        <a:xfrm>
          <a:off x="1009393" y="281985"/>
          <a:ext cx="1919415" cy="1603034"/>
        </a:xfrm>
        <a:prstGeom prst="trapezoid">
          <a:avLst>
            <a:gd name="adj" fmla="val 50837"/>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b="1" kern="1200" dirty="0"/>
            <a:t>Move </a:t>
          </a:r>
        </a:p>
        <a:p>
          <a:pPr marL="0" lvl="0" indent="0" algn="ctr" defTabSz="666750">
            <a:lnSpc>
              <a:spcPct val="90000"/>
            </a:lnSpc>
            <a:spcBef>
              <a:spcPct val="0"/>
            </a:spcBef>
            <a:spcAft>
              <a:spcPts val="0"/>
            </a:spcAft>
            <a:buNone/>
          </a:pPr>
          <a:r>
            <a:rPr lang="en-US" sz="1500" b="1" kern="1200" dirty="0"/>
            <a:t>your idea </a:t>
          </a:r>
        </a:p>
        <a:p>
          <a:pPr marL="0" lvl="0" indent="0" algn="ctr" defTabSz="666750">
            <a:lnSpc>
              <a:spcPct val="90000"/>
            </a:lnSpc>
            <a:spcBef>
              <a:spcPct val="0"/>
            </a:spcBef>
            <a:spcAft>
              <a:spcPts val="0"/>
            </a:spcAft>
            <a:buNone/>
          </a:pPr>
          <a:r>
            <a:rPr lang="en-US" sz="1500" b="1" kern="1200" dirty="0"/>
            <a:t>forward…</a:t>
          </a:r>
        </a:p>
      </dsp:txBody>
      <dsp:txXfrm>
        <a:off x="1009393" y="281985"/>
        <a:ext cx="1919415" cy="1603034"/>
      </dsp:txXfrm>
    </dsp:sp>
    <dsp:sp modelId="{EB4F4551-1720-42DC-A4DE-35FD888E3EF1}">
      <dsp:nvSpPr>
        <dsp:cNvPr id="0" name=""/>
        <dsp:cNvSpPr/>
      </dsp:nvSpPr>
      <dsp:spPr>
        <a:xfrm>
          <a:off x="576915" y="1603034"/>
          <a:ext cx="2783686" cy="1134843"/>
        </a:xfrm>
        <a:prstGeom prst="trapezoid">
          <a:avLst>
            <a:gd name="adj" fmla="val 50837"/>
          </a:avLst>
        </a:prstGeom>
        <a:solidFill>
          <a:srgbClr val="FFFF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Get help from the National CCTS network &amp; NCATS to make it happen</a:t>
          </a:r>
        </a:p>
      </dsp:txBody>
      <dsp:txXfrm>
        <a:off x="1064060" y="1603034"/>
        <a:ext cx="1809396" cy="1134843"/>
      </dsp:txXfrm>
    </dsp:sp>
    <dsp:sp modelId="{D0615D14-53A8-4562-9D08-E0C9B4E58665}">
      <dsp:nvSpPr>
        <dsp:cNvPr id="0" name=""/>
        <dsp:cNvSpPr/>
      </dsp:nvSpPr>
      <dsp:spPr>
        <a:xfrm>
          <a:off x="0" y="2737878"/>
          <a:ext cx="3937518" cy="1134843"/>
        </a:xfrm>
        <a:prstGeom prst="trapezoid">
          <a:avLst>
            <a:gd name="adj" fmla="val 50837"/>
          </a:avLst>
        </a:prstGeom>
        <a:solidFill>
          <a:srgbClr val="FF0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Enable a network of sites to engage and support your research through clinical trial engagement or just be a site</a:t>
          </a:r>
        </a:p>
      </dsp:txBody>
      <dsp:txXfrm>
        <a:off x="689065" y="2737878"/>
        <a:ext cx="2559386" cy="11348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11/5/2024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704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11/5/2024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440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11/5/2024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33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11/5/2024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522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11/5/2024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984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11/5/2024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60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11/5/2024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496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11/5/2024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198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11/5/2024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97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11/5/2024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0783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11/5/2024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300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8665556"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11/5/2024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DBA7528-30D6-1D72-01F8-346EFD1DD17F}"/>
              </a:ext>
            </a:extLst>
          </p:cNvPr>
          <p:cNvPicPr>
            <a:picLocks noChangeAspect="1"/>
          </p:cNvPicPr>
          <p:nvPr userDrawn="1"/>
        </p:nvPicPr>
        <p:blipFill rotWithShape="1">
          <a:blip r:embed="rId13"/>
          <a:srcRect t="17778"/>
          <a:stretch/>
        </p:blipFill>
        <p:spPr>
          <a:xfrm>
            <a:off x="9827491" y="230293"/>
            <a:ext cx="1328189" cy="1616545"/>
          </a:xfrm>
          <a:prstGeom prst="rect">
            <a:avLst/>
          </a:prstGeom>
        </p:spPr>
      </p:pic>
    </p:spTree>
    <p:extLst>
      <p:ext uri="{BB962C8B-B14F-4D97-AF65-F5344CB8AC3E}">
        <p14:creationId xmlns:p14="http://schemas.microsoft.com/office/powerpoint/2010/main" val="241844201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47" r:id="rId6"/>
    <p:sldLayoutId id="2147483743" r:id="rId7"/>
    <p:sldLayoutId id="2147483744" r:id="rId8"/>
    <p:sldLayoutId id="2147483745" r:id="rId9"/>
    <p:sldLayoutId id="2147483746" r:id="rId10"/>
    <p:sldLayoutId id="2147483748"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A43E-2233-86C1-8DFF-4B2CD80B0306}"/>
              </a:ext>
            </a:extLst>
          </p:cNvPr>
          <p:cNvSpPr>
            <a:spLocks noGrp="1"/>
          </p:cNvSpPr>
          <p:nvPr>
            <p:ph type="title"/>
          </p:nvPr>
        </p:nvSpPr>
        <p:spPr>
          <a:xfrm>
            <a:off x="1097280" y="758952"/>
            <a:ext cx="10058400" cy="2851756"/>
          </a:xfrm>
        </p:spPr>
        <p:txBody>
          <a:bodyPr/>
          <a:lstStyle/>
          <a:p>
            <a:r>
              <a:rPr lang="en-US" b="1" dirty="0"/>
              <a:t>Trial Innovation Network (TIN)</a:t>
            </a:r>
          </a:p>
        </p:txBody>
      </p:sp>
      <p:sp>
        <p:nvSpPr>
          <p:cNvPr id="4" name="Text Placeholder 3">
            <a:extLst>
              <a:ext uri="{FF2B5EF4-FFF2-40B4-BE49-F238E27FC236}">
                <a16:creationId xmlns:a16="http://schemas.microsoft.com/office/drawing/2014/main" id="{C8219BCF-4A77-5AE4-7B61-7C24DE4114F3}"/>
              </a:ext>
            </a:extLst>
          </p:cNvPr>
          <p:cNvSpPr>
            <a:spLocks noGrp="1"/>
          </p:cNvSpPr>
          <p:nvPr>
            <p:ph type="body" idx="1"/>
          </p:nvPr>
        </p:nvSpPr>
        <p:spPr>
          <a:xfrm>
            <a:off x="1097280" y="4599992"/>
            <a:ext cx="10058400" cy="1206448"/>
          </a:xfrm>
        </p:spPr>
        <p:txBody>
          <a:bodyPr>
            <a:normAutofit fontScale="70000" lnSpcReduction="20000"/>
          </a:bodyPr>
          <a:lstStyle/>
          <a:p>
            <a:r>
              <a:rPr lang="en-US" dirty="0"/>
              <a:t>Greg Jicha, MD-PhD</a:t>
            </a:r>
          </a:p>
          <a:p>
            <a:r>
              <a:rPr lang="en-US" dirty="0"/>
              <a:t>Ashley Hall, MS</a:t>
            </a:r>
          </a:p>
          <a:p>
            <a:r>
              <a:rPr lang="en-US" dirty="0"/>
              <a:t>Joel Thompson, PhD</a:t>
            </a:r>
          </a:p>
          <a:p>
            <a:endParaRPr lang="en-US" dirty="0"/>
          </a:p>
        </p:txBody>
      </p:sp>
      <p:pic>
        <p:nvPicPr>
          <p:cNvPr id="3" name="Picture 2">
            <a:extLst>
              <a:ext uri="{FF2B5EF4-FFF2-40B4-BE49-F238E27FC236}">
                <a16:creationId xmlns:a16="http://schemas.microsoft.com/office/drawing/2014/main" id="{5B49F3DE-B9CB-88D6-A2EA-A7BD97315446}"/>
              </a:ext>
            </a:extLst>
          </p:cNvPr>
          <p:cNvPicPr>
            <a:picLocks noChangeAspect="1"/>
          </p:cNvPicPr>
          <p:nvPr/>
        </p:nvPicPr>
        <p:blipFill>
          <a:blip r:embed="rId2"/>
          <a:stretch>
            <a:fillRect/>
          </a:stretch>
        </p:blipFill>
        <p:spPr>
          <a:xfrm>
            <a:off x="8615297" y="758952"/>
            <a:ext cx="2540383" cy="3596262"/>
          </a:xfrm>
          <a:prstGeom prst="rect">
            <a:avLst/>
          </a:prstGeom>
        </p:spPr>
      </p:pic>
    </p:spTree>
    <p:extLst>
      <p:ext uri="{BB962C8B-B14F-4D97-AF65-F5344CB8AC3E}">
        <p14:creationId xmlns:p14="http://schemas.microsoft.com/office/powerpoint/2010/main" val="370805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428E-34D5-158B-8FAD-9251BF2993EA}"/>
              </a:ext>
            </a:extLst>
          </p:cNvPr>
          <p:cNvSpPr>
            <a:spLocks noGrp="1"/>
          </p:cNvSpPr>
          <p:nvPr>
            <p:ph type="title"/>
          </p:nvPr>
        </p:nvSpPr>
        <p:spPr/>
        <p:txBody>
          <a:bodyPr>
            <a:normAutofit/>
          </a:bodyPr>
          <a:lstStyle/>
          <a:p>
            <a:r>
              <a:rPr lang="en-US" sz="3600" b="1" dirty="0"/>
              <a:t>The TIN embeds a top-down &amp; a grass-roots approach to clinical research…</a:t>
            </a:r>
          </a:p>
        </p:txBody>
      </p:sp>
      <p:sp>
        <p:nvSpPr>
          <p:cNvPr id="3" name="Content Placeholder 2">
            <a:extLst>
              <a:ext uri="{FF2B5EF4-FFF2-40B4-BE49-F238E27FC236}">
                <a16:creationId xmlns:a16="http://schemas.microsoft.com/office/drawing/2014/main" id="{37015A08-DE82-E2FE-7F6F-0B0DA3AD25D0}"/>
              </a:ext>
            </a:extLst>
          </p:cNvPr>
          <p:cNvSpPr>
            <a:spLocks noGrp="1"/>
          </p:cNvSpPr>
          <p:nvPr>
            <p:ph idx="1"/>
          </p:nvPr>
        </p:nvSpPr>
        <p:spPr>
          <a:xfrm>
            <a:off x="8414951" y="2080209"/>
            <a:ext cx="2744462" cy="4246450"/>
          </a:xfrm>
        </p:spPr>
        <p:txBody>
          <a:bodyPr>
            <a:normAutofit fontScale="92500" lnSpcReduction="10000"/>
          </a:bodyPr>
          <a:lstStyle/>
          <a:p>
            <a:pPr>
              <a:spcBef>
                <a:spcPts val="0"/>
              </a:spcBef>
              <a:spcAft>
                <a:spcPts val="600"/>
              </a:spcAft>
              <a:buClr>
                <a:schemeClr val="bg1">
                  <a:lumMod val="65000"/>
                </a:schemeClr>
              </a:buClr>
              <a:buFont typeface="Wingdings" panose="05000000000000000000" pitchFamily="2" charset="2"/>
              <a:buChar char="Ø"/>
            </a:pPr>
            <a:r>
              <a:rPr lang="en-US" b="1" dirty="0"/>
              <a:t>What if clinicians just want to be an investigator for now &amp; build experience?</a:t>
            </a:r>
          </a:p>
          <a:p>
            <a:pPr>
              <a:spcBef>
                <a:spcPts val="0"/>
              </a:spcBef>
              <a:spcAft>
                <a:spcPts val="600"/>
              </a:spcAft>
              <a:buClr>
                <a:schemeClr val="bg1">
                  <a:lumMod val="65000"/>
                </a:schemeClr>
              </a:buClr>
              <a:buFont typeface="Wingdings" panose="05000000000000000000" pitchFamily="2" charset="2"/>
              <a:buChar char="Ø"/>
            </a:pPr>
            <a:r>
              <a:rPr lang="en-US" dirty="0"/>
              <a:t>There is a need for clinical trials teams to engage in NCATS trials</a:t>
            </a:r>
          </a:p>
          <a:p>
            <a:pPr>
              <a:spcBef>
                <a:spcPts val="0"/>
              </a:spcBef>
              <a:spcAft>
                <a:spcPts val="600"/>
              </a:spcAft>
              <a:buClr>
                <a:schemeClr val="bg1">
                  <a:lumMod val="65000"/>
                </a:schemeClr>
              </a:buClr>
              <a:buFont typeface="Wingdings" panose="05000000000000000000" pitchFamily="2" charset="2"/>
              <a:buChar char="Ø"/>
            </a:pPr>
            <a:r>
              <a:rPr lang="en-US" dirty="0"/>
              <a:t>The TIN can help you If you are an investigator that wants to get involved but don’t know how to find trials to engage in!</a:t>
            </a:r>
          </a:p>
        </p:txBody>
      </p:sp>
      <p:sp>
        <p:nvSpPr>
          <p:cNvPr id="4" name="Content Placeholder 2">
            <a:extLst>
              <a:ext uri="{FF2B5EF4-FFF2-40B4-BE49-F238E27FC236}">
                <a16:creationId xmlns:a16="http://schemas.microsoft.com/office/drawing/2014/main" id="{98D59497-0520-D7ED-DE66-9F1D9D4C8BB0}"/>
              </a:ext>
            </a:extLst>
          </p:cNvPr>
          <p:cNvSpPr txBox="1">
            <a:spLocks/>
          </p:cNvSpPr>
          <p:nvPr/>
        </p:nvSpPr>
        <p:spPr>
          <a:xfrm>
            <a:off x="1097280" y="2080209"/>
            <a:ext cx="2980198" cy="376089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90000"/>
              </a:lnSpc>
              <a:spcBef>
                <a:spcPts val="0"/>
              </a:spcBef>
              <a:spcAft>
                <a:spcPts val="600"/>
              </a:spcAft>
              <a:buClr>
                <a:schemeClr val="bg1">
                  <a:lumMod val="65000"/>
                </a:schemeClr>
              </a:buClr>
              <a:buFont typeface="Wingdings" panose="05000000000000000000" pitchFamily="2" charset="2"/>
              <a:buChar char="Ø"/>
            </a:pPr>
            <a:r>
              <a:rPr lang="en-US" b="1" dirty="0"/>
              <a:t>Have an idea, you don’t know how to move forward?</a:t>
            </a:r>
          </a:p>
          <a:p>
            <a:pPr>
              <a:lnSpc>
                <a:spcPct val="90000"/>
              </a:lnSpc>
              <a:spcBef>
                <a:spcPts val="0"/>
              </a:spcBef>
              <a:spcAft>
                <a:spcPts val="600"/>
              </a:spcAft>
              <a:buClr>
                <a:schemeClr val="bg1">
                  <a:lumMod val="65000"/>
                </a:schemeClr>
              </a:buClr>
              <a:buFont typeface="Wingdings" panose="05000000000000000000" pitchFamily="2" charset="2"/>
              <a:buChar char="Ø"/>
            </a:pPr>
            <a:r>
              <a:rPr lang="en-US" dirty="0"/>
              <a:t>NCATS is looking for:</a:t>
            </a:r>
          </a:p>
          <a:p>
            <a:pPr lvl="1">
              <a:lnSpc>
                <a:spcPct val="90000"/>
              </a:lnSpc>
              <a:spcBef>
                <a:spcPts val="0"/>
              </a:spcBef>
              <a:spcAft>
                <a:spcPts val="600"/>
              </a:spcAft>
              <a:buClr>
                <a:schemeClr val="bg1">
                  <a:lumMod val="65000"/>
                </a:schemeClr>
              </a:buClr>
              <a:buFont typeface="Wingdings" panose="05000000000000000000" pitchFamily="2" charset="2"/>
              <a:buChar char="Ø"/>
            </a:pPr>
            <a:r>
              <a:rPr lang="en-US" sz="2000" dirty="0"/>
              <a:t>new projects with new compounds</a:t>
            </a:r>
          </a:p>
          <a:p>
            <a:pPr lvl="1">
              <a:lnSpc>
                <a:spcPct val="90000"/>
              </a:lnSpc>
              <a:spcBef>
                <a:spcPts val="0"/>
              </a:spcBef>
              <a:spcAft>
                <a:spcPts val="600"/>
              </a:spcAft>
              <a:buClr>
                <a:schemeClr val="bg1">
                  <a:lumMod val="65000"/>
                </a:schemeClr>
              </a:buClr>
              <a:buFont typeface="Wingdings" panose="05000000000000000000" pitchFamily="2" charset="2"/>
              <a:buChar char="Ø"/>
            </a:pPr>
            <a:r>
              <a:rPr lang="en-US" sz="2000" dirty="0"/>
              <a:t>repurposing of existing drugs</a:t>
            </a:r>
          </a:p>
          <a:p>
            <a:pPr>
              <a:lnSpc>
                <a:spcPct val="90000"/>
              </a:lnSpc>
              <a:spcBef>
                <a:spcPts val="0"/>
              </a:spcBef>
              <a:spcAft>
                <a:spcPts val="600"/>
              </a:spcAft>
              <a:buClr>
                <a:schemeClr val="bg1">
                  <a:lumMod val="65000"/>
                </a:schemeClr>
              </a:buClr>
              <a:buFont typeface="Wingdings" panose="05000000000000000000" pitchFamily="2" charset="2"/>
              <a:buChar char="Ø"/>
            </a:pPr>
            <a:r>
              <a:rPr lang="en-US" dirty="0"/>
              <a:t>They can help investigators navigate the complex processes that will make a grant/trial turn into a success</a:t>
            </a:r>
          </a:p>
        </p:txBody>
      </p:sp>
      <p:graphicFrame>
        <p:nvGraphicFramePr>
          <p:cNvPr id="5" name="Diagram 4">
            <a:extLst>
              <a:ext uri="{FF2B5EF4-FFF2-40B4-BE49-F238E27FC236}">
                <a16:creationId xmlns:a16="http://schemas.microsoft.com/office/drawing/2014/main" id="{D00B698D-1CBD-5E80-7904-FFF34046C1DB}"/>
              </a:ext>
            </a:extLst>
          </p:cNvPr>
          <p:cNvGraphicFramePr/>
          <p:nvPr>
            <p:extLst>
              <p:ext uri="{D42A27DB-BD31-4B8C-83A1-F6EECF244321}">
                <p14:modId xmlns:p14="http://schemas.microsoft.com/office/powerpoint/2010/main" val="3095252954"/>
              </p:ext>
            </p:extLst>
          </p:nvPr>
        </p:nvGraphicFramePr>
        <p:xfrm>
          <a:off x="4213406" y="2080209"/>
          <a:ext cx="3937518" cy="3872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D6E33754-D1FD-3B7B-444A-A13BE9233E21}"/>
              </a:ext>
            </a:extLst>
          </p:cNvPr>
          <p:cNvSpPr/>
          <p:nvPr/>
        </p:nvSpPr>
        <p:spPr>
          <a:xfrm>
            <a:off x="4213406" y="2258008"/>
            <a:ext cx="587829" cy="2341984"/>
          </a:xfrm>
          <a:prstGeom prst="down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4BACD67-C804-49DD-38FB-27A9FCB7368B}"/>
              </a:ext>
            </a:extLst>
          </p:cNvPr>
          <p:cNvSpPr/>
          <p:nvPr/>
        </p:nvSpPr>
        <p:spPr>
          <a:xfrm flipV="1">
            <a:off x="7563095" y="2269734"/>
            <a:ext cx="587829" cy="2341984"/>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ED4B71-032E-BC8F-B5A5-601CBBCF1C4F}"/>
              </a:ext>
            </a:extLst>
          </p:cNvPr>
          <p:cNvPicPr>
            <a:picLocks noChangeAspect="1"/>
          </p:cNvPicPr>
          <p:nvPr/>
        </p:nvPicPr>
        <p:blipFill>
          <a:blip r:embed="rId7"/>
          <a:stretch>
            <a:fillRect/>
          </a:stretch>
        </p:blipFill>
        <p:spPr>
          <a:xfrm>
            <a:off x="5988462" y="2001340"/>
            <a:ext cx="384888" cy="315049"/>
          </a:xfrm>
          <a:prstGeom prst="rect">
            <a:avLst/>
          </a:prstGeom>
        </p:spPr>
      </p:pic>
    </p:spTree>
    <p:extLst>
      <p:ext uri="{BB962C8B-B14F-4D97-AF65-F5344CB8AC3E}">
        <p14:creationId xmlns:p14="http://schemas.microsoft.com/office/powerpoint/2010/main" val="234908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14C6-4B20-66B0-52DA-886344A87F88}"/>
              </a:ext>
            </a:extLst>
          </p:cNvPr>
          <p:cNvSpPr>
            <a:spLocks noGrp="1"/>
          </p:cNvSpPr>
          <p:nvPr>
            <p:ph type="title"/>
          </p:nvPr>
        </p:nvSpPr>
        <p:spPr/>
        <p:txBody>
          <a:bodyPr/>
          <a:lstStyle/>
          <a:p>
            <a:r>
              <a:rPr lang="en-US" b="1" dirty="0"/>
              <a:t>Moving ideas forward…</a:t>
            </a:r>
          </a:p>
        </p:txBody>
      </p:sp>
      <p:sp>
        <p:nvSpPr>
          <p:cNvPr id="3" name="Content Placeholder 2">
            <a:extLst>
              <a:ext uri="{FF2B5EF4-FFF2-40B4-BE49-F238E27FC236}">
                <a16:creationId xmlns:a16="http://schemas.microsoft.com/office/drawing/2014/main" id="{0BD4B984-4571-4806-B76C-D3FE0049E976}"/>
              </a:ext>
            </a:extLst>
          </p:cNvPr>
          <p:cNvSpPr>
            <a:spLocks noGrp="1"/>
          </p:cNvSpPr>
          <p:nvPr>
            <p:ph idx="1"/>
          </p:nvPr>
        </p:nvSpPr>
        <p:spPr/>
        <p:txBody>
          <a:bodyPr>
            <a:normAutofit lnSpcReduction="10000"/>
          </a:bodyPr>
          <a:lstStyle/>
          <a:p>
            <a:r>
              <a:rPr lang="en-US" b="1" dirty="0"/>
              <a:t>Linda Van </a:t>
            </a:r>
            <a:r>
              <a:rPr lang="en-US" b="1" dirty="0" err="1"/>
              <a:t>Eldik’s</a:t>
            </a:r>
            <a:r>
              <a:rPr lang="en-US" b="1" dirty="0"/>
              <a:t> project is a prime example of TIN engagement:</a:t>
            </a:r>
          </a:p>
          <a:p>
            <a:pPr lvl="1"/>
            <a:r>
              <a:rPr lang="en-US" dirty="0"/>
              <a:t>Multiple grants have been successively funded to support this initiative including: RF1AG064859, U01AG050636, R01AG061898, R01AG069930, U01AG076480</a:t>
            </a:r>
          </a:p>
          <a:p>
            <a:pPr lvl="1"/>
            <a:r>
              <a:rPr lang="en-US" dirty="0"/>
              <a:t>The ongoing BEACH trial and the prior Phase 1 studies are UK products of the TIN. </a:t>
            </a:r>
          </a:p>
          <a:p>
            <a:pPr lvl="1"/>
            <a:r>
              <a:rPr lang="en-US" dirty="0"/>
              <a:t>UK TIN has supported this study through its conception and is well underway at UK, with the support of CCTS services. </a:t>
            </a:r>
          </a:p>
          <a:p>
            <a:pPr lvl="1"/>
            <a:r>
              <a:rPr lang="en-US" dirty="0"/>
              <a:t>The trial is ongoing but has been extremely successful with UK CCTS support and we expect a successful trial shortly. </a:t>
            </a:r>
          </a:p>
          <a:p>
            <a:pPr lvl="1"/>
            <a:r>
              <a:rPr lang="en-US" dirty="0"/>
              <a:t>This agent, MW189, is planned to enter early stage dementia trials imminently through additional NIH funding that has successfully achieved funding R01AG061898, R01AG069930, U01AG076480.</a:t>
            </a:r>
          </a:p>
        </p:txBody>
      </p:sp>
    </p:spTree>
    <p:extLst>
      <p:ext uri="{BB962C8B-B14F-4D97-AF65-F5344CB8AC3E}">
        <p14:creationId xmlns:p14="http://schemas.microsoft.com/office/powerpoint/2010/main" val="258373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32D2-9BEB-47D0-D26E-69F0F26DB301}"/>
              </a:ext>
            </a:extLst>
          </p:cNvPr>
          <p:cNvSpPr>
            <a:spLocks noGrp="1"/>
          </p:cNvSpPr>
          <p:nvPr>
            <p:ph type="title"/>
          </p:nvPr>
        </p:nvSpPr>
        <p:spPr/>
        <p:txBody>
          <a:bodyPr/>
          <a:lstStyle/>
          <a:p>
            <a:r>
              <a:rPr lang="en-US" b="1" dirty="0"/>
              <a:t>Other accomplishments…</a:t>
            </a:r>
          </a:p>
        </p:txBody>
      </p:sp>
      <p:sp>
        <p:nvSpPr>
          <p:cNvPr id="3" name="Content Placeholder 2">
            <a:extLst>
              <a:ext uri="{FF2B5EF4-FFF2-40B4-BE49-F238E27FC236}">
                <a16:creationId xmlns:a16="http://schemas.microsoft.com/office/drawing/2014/main" id="{DFAC13B3-7D0C-A3A1-F567-467CB0889FF9}"/>
              </a:ext>
            </a:extLst>
          </p:cNvPr>
          <p:cNvSpPr>
            <a:spLocks noGrp="1"/>
          </p:cNvSpPr>
          <p:nvPr>
            <p:ph idx="1"/>
          </p:nvPr>
        </p:nvSpPr>
        <p:spPr>
          <a:xfrm>
            <a:off x="1097280" y="2108201"/>
            <a:ext cx="10058400" cy="4283268"/>
          </a:xfrm>
        </p:spPr>
        <p:txBody>
          <a:bodyPr>
            <a:normAutofit fontScale="77500" lnSpcReduction="20000"/>
          </a:bodyPr>
          <a:lstStyle/>
          <a:p>
            <a:pPr>
              <a:buFont typeface="Wingdings" panose="05000000000000000000" pitchFamily="2" charset="2"/>
              <a:buChar char="§"/>
            </a:pPr>
            <a:r>
              <a:rPr lang="en-US" b="1" u="sng" dirty="0"/>
              <a:t>Emerging from the COVID pandemic, the UK CCTS was successful in serving as the highest recruiting Janssen trial site in the world. </a:t>
            </a:r>
          </a:p>
          <a:p>
            <a:pPr lvl="1">
              <a:buFont typeface="Wingdings" panose="05000000000000000000" pitchFamily="2" charset="2"/>
              <a:buChar char="§"/>
            </a:pPr>
            <a:r>
              <a:rPr lang="en-US" dirty="0"/>
              <a:t>UK work on vaccination clinical trials remains one of the most robust on the field.</a:t>
            </a:r>
          </a:p>
          <a:p>
            <a:pPr>
              <a:buFont typeface="Wingdings" panose="05000000000000000000" pitchFamily="2" charset="2"/>
              <a:buChar char="§"/>
            </a:pPr>
            <a:r>
              <a:rPr lang="en-US" b="1" u="sng" dirty="0"/>
              <a:t>The UK CCTS in conjunction with the TIN leader (Jicha) moved one of many anti-Alzheimer agents forward through phase 2 and 3 studies. This agent, </a:t>
            </a:r>
            <a:r>
              <a:rPr lang="en-US" b="1" u="sng" dirty="0" err="1"/>
              <a:t>lecanemab</a:t>
            </a:r>
            <a:r>
              <a:rPr lang="en-US" b="1" u="sng" dirty="0"/>
              <a:t>/</a:t>
            </a:r>
            <a:r>
              <a:rPr lang="en-US" b="1" u="sng" dirty="0" err="1"/>
              <a:t>Leqembi</a:t>
            </a:r>
            <a:r>
              <a:rPr lang="en-US" b="1" u="sng" dirty="0"/>
              <a:t>® is the first agent to achieve full FDA approval and be offered in standard clinical practice  here at UK and beyond. </a:t>
            </a:r>
          </a:p>
          <a:p>
            <a:pPr lvl="1">
              <a:spcBef>
                <a:spcPts val="1200"/>
              </a:spcBef>
              <a:buFont typeface="Wingdings" panose="05000000000000000000" pitchFamily="2" charset="2"/>
              <a:buChar char="§"/>
            </a:pPr>
            <a:r>
              <a:rPr lang="en-US" dirty="0"/>
              <a:t>The CCTS is engaged in the AHEAD study, representing the largest NIH commitment to preventing Alzheimer’s disease through two innovative clinical trials conducted at UK</a:t>
            </a:r>
          </a:p>
          <a:p>
            <a:pPr lvl="1">
              <a:spcBef>
                <a:spcPts val="1200"/>
              </a:spcBef>
              <a:buFont typeface="Wingdings" panose="05000000000000000000" pitchFamily="2" charset="2"/>
              <a:buChar char="§"/>
            </a:pPr>
            <a:r>
              <a:rPr lang="en-US" dirty="0"/>
              <a:t>UK is the 2nd leading academic site in the world for screens and is in the top 5 for enrolled participants. </a:t>
            </a:r>
          </a:p>
          <a:p>
            <a:pPr>
              <a:buFont typeface="Wingdings" panose="05000000000000000000" pitchFamily="2" charset="2"/>
              <a:buChar char="§"/>
            </a:pPr>
            <a:r>
              <a:rPr lang="en-US" b="1" u="sng" dirty="0"/>
              <a:t>UK efforts in drug addiction combating the opiate crisis and efforts in cancer treatments are key traditional strengths for the UK CCTS that remain strong. </a:t>
            </a:r>
          </a:p>
          <a:p>
            <a:pPr lvl="1">
              <a:spcBef>
                <a:spcPts val="1200"/>
              </a:spcBef>
              <a:buFont typeface="Wingdings" panose="05000000000000000000" pitchFamily="2" charset="2"/>
              <a:buChar char="§"/>
            </a:pPr>
            <a:r>
              <a:rPr lang="en-US" dirty="0"/>
              <a:t>Intranasal Narcan has become a standard world-wide in endemic substance abuse areas. The UK CCTS and the TIN continues to work strongly in these areas in addition to those mentioned above that are making headline news regularly.</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337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494D-F748-9CB1-E5F9-C207B895AC86}"/>
              </a:ext>
            </a:extLst>
          </p:cNvPr>
          <p:cNvSpPr>
            <a:spLocks noGrp="1"/>
          </p:cNvSpPr>
          <p:nvPr>
            <p:ph type="title"/>
          </p:nvPr>
        </p:nvSpPr>
        <p:spPr/>
        <p:txBody>
          <a:bodyPr>
            <a:normAutofit fontScale="90000"/>
          </a:bodyPr>
          <a:lstStyle/>
          <a:p>
            <a:r>
              <a:rPr lang="en-US" b="1" dirty="0"/>
              <a:t>21 trials turned away by UK last year, while we could have contributed…</a:t>
            </a:r>
            <a:endParaRPr lang="en-US" sz="4000" b="1" i="1" dirty="0"/>
          </a:p>
        </p:txBody>
      </p:sp>
      <p:graphicFrame>
        <p:nvGraphicFramePr>
          <p:cNvPr id="5" name="Content Placeholder 4">
            <a:extLst>
              <a:ext uri="{FF2B5EF4-FFF2-40B4-BE49-F238E27FC236}">
                <a16:creationId xmlns:a16="http://schemas.microsoft.com/office/drawing/2014/main" id="{B2F5945B-08AC-529B-0FB1-84F8C33CDDD4}"/>
              </a:ext>
            </a:extLst>
          </p:cNvPr>
          <p:cNvGraphicFramePr>
            <a:graphicFrameLocks noGrp="1"/>
          </p:cNvGraphicFramePr>
          <p:nvPr>
            <p:ph idx="1"/>
            <p:extLst>
              <p:ext uri="{D42A27DB-BD31-4B8C-83A1-F6EECF244321}">
                <p14:modId xmlns:p14="http://schemas.microsoft.com/office/powerpoint/2010/main" val="4150410120"/>
              </p:ext>
            </p:extLst>
          </p:nvPr>
        </p:nvGraphicFramePr>
        <p:xfrm>
          <a:off x="1097280" y="1931438"/>
          <a:ext cx="10227945" cy="4179806"/>
        </p:xfrm>
        <a:graphic>
          <a:graphicData uri="http://schemas.openxmlformats.org/drawingml/2006/table">
            <a:tbl>
              <a:tblPr firstRow="1" firstCol="1" bandRow="1">
                <a:tableStyleId>{5202B0CA-FC54-4496-8BCA-5EF66A818D29}</a:tableStyleId>
              </a:tblPr>
              <a:tblGrid>
                <a:gridCol w="2690949">
                  <a:extLst>
                    <a:ext uri="{9D8B030D-6E8A-4147-A177-3AD203B41FA5}">
                      <a16:colId xmlns:a16="http://schemas.microsoft.com/office/drawing/2014/main" val="2143997881"/>
                    </a:ext>
                  </a:extLst>
                </a:gridCol>
                <a:gridCol w="7536996">
                  <a:extLst>
                    <a:ext uri="{9D8B030D-6E8A-4147-A177-3AD203B41FA5}">
                      <a16:colId xmlns:a16="http://schemas.microsoft.com/office/drawing/2014/main" val="1450085591"/>
                    </a:ext>
                  </a:extLst>
                </a:gridCol>
              </a:tblGrid>
              <a:tr h="258791">
                <a:tc>
                  <a:txBody>
                    <a:bodyPr/>
                    <a:lstStyle/>
                    <a:p>
                      <a:pPr marL="0" marR="0" algn="ctr">
                        <a:lnSpc>
                          <a:spcPct val="107000"/>
                        </a:lnSpc>
                        <a:spcBef>
                          <a:spcPts val="0"/>
                        </a:spcBef>
                        <a:spcAft>
                          <a:spcPts val="0"/>
                        </a:spcAft>
                      </a:pPr>
                      <a:r>
                        <a:rPr lang="en-US" sz="900">
                          <a:effectLst/>
                        </a:rPr>
                        <a:t>Study short title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gn="ctr">
                        <a:lnSpc>
                          <a:spcPct val="107000"/>
                        </a:lnSpc>
                        <a:spcBef>
                          <a:spcPts val="0"/>
                        </a:spcBef>
                        <a:spcAft>
                          <a:spcPts val="0"/>
                        </a:spcAft>
                      </a:pPr>
                      <a:r>
                        <a:rPr lang="en-US" sz="900">
                          <a:effectLst/>
                        </a:rPr>
                        <a:t>Study full title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1034186615"/>
                  </a:ext>
                </a:extLst>
              </a:tr>
              <a:tr h="129774">
                <a:tc>
                  <a:txBody>
                    <a:bodyPr/>
                    <a:lstStyle/>
                    <a:p>
                      <a:pPr marL="0" marR="0">
                        <a:lnSpc>
                          <a:spcPct val="107000"/>
                        </a:lnSpc>
                        <a:spcBef>
                          <a:spcPts val="0"/>
                        </a:spcBef>
                        <a:spcAft>
                          <a:spcPts val="0"/>
                        </a:spcAft>
                      </a:pPr>
                      <a:r>
                        <a:rPr lang="en-US" sz="900">
                          <a:effectLst/>
                        </a:rPr>
                        <a:t>S-CitAS Study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1200"/>
                        </a:spcBef>
                        <a:spcAft>
                          <a:spcPts val="0"/>
                        </a:spcAft>
                      </a:pPr>
                      <a:r>
                        <a:rPr lang="en-US" sz="900" kern="0">
                          <a:effectLst/>
                        </a:rPr>
                        <a:t>Escitalopram for Agitation in Alzheimer's Disease</a:t>
                      </a:r>
                      <a:endParaRPr lang="en-US" sz="900" b="1" kern="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04" marR="33004" marT="0" marB="0" anchor="ctr"/>
                </a:tc>
                <a:extLst>
                  <a:ext uri="{0D108BD9-81ED-4DB2-BD59-A6C34878D82A}">
                    <a16:rowId xmlns:a16="http://schemas.microsoft.com/office/drawing/2014/main" val="4273080772"/>
                  </a:ext>
                </a:extLst>
              </a:tr>
              <a:tr h="129774">
                <a:tc>
                  <a:txBody>
                    <a:bodyPr/>
                    <a:lstStyle/>
                    <a:p>
                      <a:pPr marL="0" marR="0">
                        <a:lnSpc>
                          <a:spcPct val="107000"/>
                        </a:lnSpc>
                        <a:spcBef>
                          <a:spcPts val="0"/>
                        </a:spcBef>
                        <a:spcAft>
                          <a:spcPts val="0"/>
                        </a:spcAft>
                      </a:pPr>
                      <a:r>
                        <a:rPr lang="en-US" sz="900">
                          <a:effectLst/>
                        </a:rPr>
                        <a:t>HEAL: SKOAP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1200"/>
                        </a:spcBef>
                        <a:spcAft>
                          <a:spcPts val="0"/>
                        </a:spcAft>
                      </a:pPr>
                      <a:r>
                        <a:rPr lang="en-US" sz="900" kern="0">
                          <a:effectLst/>
                        </a:rPr>
                        <a:t>A Sequenced Strategy for Improving Outcomes in People With Knee Osteoarthritis Pain</a:t>
                      </a:r>
                      <a:endParaRPr lang="en-US" sz="900" b="1" kern="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004" marR="33004" marT="0" marB="0" anchor="ctr"/>
                </a:tc>
                <a:extLst>
                  <a:ext uri="{0D108BD9-81ED-4DB2-BD59-A6C34878D82A}">
                    <a16:rowId xmlns:a16="http://schemas.microsoft.com/office/drawing/2014/main" val="1449004556"/>
                  </a:ext>
                </a:extLst>
              </a:tr>
              <a:tr h="222832">
                <a:tc>
                  <a:txBody>
                    <a:bodyPr/>
                    <a:lstStyle/>
                    <a:p>
                      <a:pPr marL="0" marR="0">
                        <a:lnSpc>
                          <a:spcPct val="107000"/>
                        </a:lnSpc>
                        <a:spcBef>
                          <a:spcPts val="0"/>
                        </a:spcBef>
                        <a:spcAft>
                          <a:spcPts val="0"/>
                        </a:spcAft>
                      </a:pPr>
                      <a:r>
                        <a:rPr lang="en-US" sz="900">
                          <a:effectLst/>
                        </a:rPr>
                        <a:t>PCT-guided Antibiotic Use for Pediatric CAP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PCT-guided Antibiotic Use for Pediatric CAP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3352213766"/>
                  </a:ext>
                </a:extLst>
              </a:tr>
              <a:tr h="191988">
                <a:tc>
                  <a:txBody>
                    <a:bodyPr/>
                    <a:lstStyle/>
                    <a:p>
                      <a:pPr marL="0" marR="0">
                        <a:lnSpc>
                          <a:spcPct val="107000"/>
                        </a:lnSpc>
                        <a:spcBef>
                          <a:spcPts val="0"/>
                        </a:spcBef>
                        <a:spcAft>
                          <a:spcPts val="0"/>
                        </a:spcAft>
                      </a:pPr>
                      <a:r>
                        <a:rPr lang="en-US" sz="900">
                          <a:effectLst/>
                        </a:rPr>
                        <a:t>ACT NOW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r>
                        <a:rPr lang="en-US" sz="900" dirty="0"/>
                        <a:t>Pragmatic, Randomized, Blinded Trial to Shorten Pharmacologic Treatment of Newborns with Neonatal Opioid Withdrawal Syndrome (ACT NOW)</a:t>
                      </a:r>
                    </a:p>
                  </a:txBody>
                  <a:tcPr marL="33004" marR="33004" marT="0" marB="0" anchor="ctr"/>
                </a:tc>
                <a:extLst>
                  <a:ext uri="{0D108BD9-81ED-4DB2-BD59-A6C34878D82A}">
                    <a16:rowId xmlns:a16="http://schemas.microsoft.com/office/drawing/2014/main" val="1169961677"/>
                  </a:ext>
                </a:extLst>
              </a:tr>
              <a:tr h="129774">
                <a:tc>
                  <a:txBody>
                    <a:bodyPr/>
                    <a:lstStyle/>
                    <a:p>
                      <a:pPr marL="0" marR="0">
                        <a:lnSpc>
                          <a:spcPct val="107000"/>
                        </a:lnSpc>
                        <a:spcBef>
                          <a:spcPts val="0"/>
                        </a:spcBef>
                        <a:spcAft>
                          <a:spcPts val="0"/>
                        </a:spcAft>
                      </a:pPr>
                      <a:r>
                        <a:rPr lang="en-US" sz="900">
                          <a:effectLst/>
                        </a:rPr>
                        <a:t>ACTIV2: Adapt Out COVID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dirty="0">
                          <a:effectLst/>
                        </a:rPr>
                        <a:t>Accelerating COVID-19 Therapeutic Interventions and Vaccines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532466484"/>
                  </a:ext>
                </a:extLst>
              </a:tr>
              <a:tr h="129774">
                <a:tc>
                  <a:txBody>
                    <a:bodyPr/>
                    <a:lstStyle/>
                    <a:p>
                      <a:pPr marL="0" marR="0">
                        <a:lnSpc>
                          <a:spcPct val="107000"/>
                        </a:lnSpc>
                        <a:spcBef>
                          <a:spcPts val="0"/>
                        </a:spcBef>
                        <a:spcAft>
                          <a:spcPts val="0"/>
                        </a:spcAft>
                      </a:pPr>
                      <a:r>
                        <a:rPr lang="en-US" sz="900">
                          <a:effectLst/>
                        </a:rPr>
                        <a:t>SHARP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SpHincterotomy for Acute Recurrent Pancreatitis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1571836967"/>
                  </a:ext>
                </a:extLst>
              </a:tr>
              <a:tr h="265910">
                <a:tc>
                  <a:txBody>
                    <a:bodyPr/>
                    <a:lstStyle/>
                    <a:p>
                      <a:pPr marL="0" marR="0">
                        <a:lnSpc>
                          <a:spcPct val="107000"/>
                        </a:lnSpc>
                        <a:spcBef>
                          <a:spcPts val="0"/>
                        </a:spcBef>
                        <a:spcAft>
                          <a:spcPts val="0"/>
                        </a:spcAft>
                      </a:pPr>
                      <a:r>
                        <a:rPr lang="en-US" sz="900">
                          <a:effectLst/>
                        </a:rPr>
                        <a:t>PepCan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A Phase I/II Clinical Trial of PepCan in Head and Neck Cancer Patients in Remission to Reduce Recurrence Regardless of HPV Status, Head and Neck Cancer PepCan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2701920019"/>
                  </a:ext>
                </a:extLst>
              </a:tr>
              <a:tr h="129774">
                <a:tc>
                  <a:txBody>
                    <a:bodyPr/>
                    <a:lstStyle/>
                    <a:p>
                      <a:pPr marL="0" marR="0">
                        <a:lnSpc>
                          <a:spcPct val="107000"/>
                        </a:lnSpc>
                        <a:spcBef>
                          <a:spcPts val="0"/>
                        </a:spcBef>
                        <a:spcAft>
                          <a:spcPts val="0"/>
                        </a:spcAft>
                      </a:pPr>
                      <a:r>
                        <a:rPr lang="en-US" sz="900">
                          <a:effectLst/>
                        </a:rPr>
                        <a:t>ACTIV-1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Accelerating COVID-19 Therapeutic Interventions and Vaccines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1553706261"/>
                  </a:ext>
                </a:extLst>
              </a:tr>
              <a:tr h="129774">
                <a:tc>
                  <a:txBody>
                    <a:bodyPr/>
                    <a:lstStyle/>
                    <a:p>
                      <a:pPr marL="0" marR="0">
                        <a:lnSpc>
                          <a:spcPct val="107000"/>
                        </a:lnSpc>
                        <a:spcBef>
                          <a:spcPts val="0"/>
                        </a:spcBef>
                        <a:spcAft>
                          <a:spcPts val="0"/>
                        </a:spcAft>
                      </a:pPr>
                      <a:r>
                        <a:rPr lang="en-US" sz="900">
                          <a:effectLst/>
                        </a:rPr>
                        <a:t>PENS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A Placebo-Controlled Effectiveness in INPH Shunting (PENS) Trial, A Placebo-Controlled Effectiveness in INPH Shunting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654046321"/>
                  </a:ext>
                </a:extLst>
              </a:tr>
              <a:tr h="129774">
                <a:tc>
                  <a:txBody>
                    <a:bodyPr/>
                    <a:lstStyle/>
                    <a:p>
                      <a:pPr marL="0" marR="0">
                        <a:lnSpc>
                          <a:spcPct val="107000"/>
                        </a:lnSpc>
                        <a:spcBef>
                          <a:spcPts val="0"/>
                        </a:spcBef>
                        <a:spcAft>
                          <a:spcPts val="0"/>
                        </a:spcAft>
                      </a:pPr>
                      <a:r>
                        <a:rPr lang="en-US" sz="900">
                          <a:effectLst/>
                        </a:rPr>
                        <a:t>PRESTiGE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PReseasonal Soy -isoflavone Treatment by Genotype to prevent Exacerbations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1114095525"/>
                  </a:ext>
                </a:extLst>
              </a:tr>
              <a:tr h="236335">
                <a:tc>
                  <a:txBody>
                    <a:bodyPr/>
                    <a:lstStyle/>
                    <a:p>
                      <a:pPr marL="0" marR="0">
                        <a:lnSpc>
                          <a:spcPct val="107000"/>
                        </a:lnSpc>
                        <a:spcBef>
                          <a:spcPts val="0"/>
                        </a:spcBef>
                        <a:spcAft>
                          <a:spcPts val="0"/>
                        </a:spcAft>
                      </a:pPr>
                      <a:r>
                        <a:rPr lang="en-US" sz="900">
                          <a:effectLst/>
                        </a:rPr>
                        <a:t>KO/STEC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Volume Expansion to Improve Kidney Outcomes in Children with Shiga Toxin-Producing E. coli Infection: A Multinational Cluster Randomized Crossover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3852983546"/>
                  </a:ext>
                </a:extLst>
              </a:tr>
              <a:tr h="236335">
                <a:tc>
                  <a:txBody>
                    <a:bodyPr/>
                    <a:lstStyle/>
                    <a:p>
                      <a:pPr marL="0" marR="0">
                        <a:lnSpc>
                          <a:spcPct val="107000"/>
                        </a:lnSpc>
                        <a:spcBef>
                          <a:spcPts val="0"/>
                        </a:spcBef>
                        <a:spcAft>
                          <a:spcPts val="0"/>
                        </a:spcAft>
                      </a:pPr>
                      <a:r>
                        <a:rPr lang="en-US" sz="900">
                          <a:effectLst/>
                        </a:rPr>
                        <a:t>BEACH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dirty="0">
                          <a:effectLst/>
                        </a:rPr>
                        <a:t>A Randomized, Double-Blind, Placebo-Controlled, Phase 2a Proof-of-Concept Study of MW189 in Patients with Acute, Non-Traumatic, Intracerebral Hemorrhage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4190272865"/>
                  </a:ext>
                </a:extLst>
              </a:tr>
              <a:tr h="129774">
                <a:tc>
                  <a:txBody>
                    <a:bodyPr/>
                    <a:lstStyle/>
                    <a:p>
                      <a:pPr marL="0" marR="0">
                        <a:lnSpc>
                          <a:spcPct val="107000"/>
                        </a:lnSpc>
                        <a:spcBef>
                          <a:spcPts val="0"/>
                        </a:spcBef>
                        <a:spcAft>
                          <a:spcPts val="0"/>
                        </a:spcAft>
                      </a:pPr>
                      <a:r>
                        <a:rPr lang="en-US" sz="900">
                          <a:effectLst/>
                        </a:rPr>
                        <a:t>THE PE-TRACT TRIAL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dirty="0">
                          <a:effectLst/>
                        </a:rPr>
                        <a:t>PULMONARY EMBOLISM - THROMBUS REMOVAL WITH CATHETER-DIRECTED THROMBOLYSIS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3900447200"/>
                  </a:ext>
                </a:extLst>
              </a:tr>
              <a:tr h="129774">
                <a:tc>
                  <a:txBody>
                    <a:bodyPr/>
                    <a:lstStyle/>
                    <a:p>
                      <a:pPr marL="0" marR="0">
                        <a:lnSpc>
                          <a:spcPct val="107000"/>
                        </a:lnSpc>
                        <a:spcBef>
                          <a:spcPts val="0"/>
                        </a:spcBef>
                        <a:spcAft>
                          <a:spcPts val="0"/>
                        </a:spcAft>
                      </a:pPr>
                      <a:r>
                        <a:rPr lang="en-US" sz="900">
                          <a:effectLst/>
                        </a:rPr>
                        <a:t>HEAL: SurgeryPal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dirty="0">
                          <a:effectLst/>
                        </a:rPr>
                        <a:t>mHealth Psychosocial Intervention Postsurgical Pain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2027123325"/>
                  </a:ext>
                </a:extLst>
              </a:tr>
              <a:tr h="129774">
                <a:tc>
                  <a:txBody>
                    <a:bodyPr/>
                    <a:lstStyle/>
                    <a:p>
                      <a:pPr marL="0" marR="0">
                        <a:lnSpc>
                          <a:spcPct val="107000"/>
                        </a:lnSpc>
                        <a:spcBef>
                          <a:spcPts val="0"/>
                        </a:spcBef>
                        <a:spcAft>
                          <a:spcPts val="0"/>
                        </a:spcAft>
                      </a:pPr>
                      <a:r>
                        <a:rPr lang="en-US" sz="900">
                          <a:effectLst/>
                        </a:rPr>
                        <a:t>INSIDER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The International Subarachnoid Hemorrhage Comparative Effectiveness Research Alliance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2014977117"/>
                  </a:ext>
                </a:extLst>
              </a:tr>
              <a:tr h="129774">
                <a:tc>
                  <a:txBody>
                    <a:bodyPr/>
                    <a:lstStyle/>
                    <a:p>
                      <a:pPr marL="0" marR="0">
                        <a:lnSpc>
                          <a:spcPct val="107000"/>
                        </a:lnSpc>
                        <a:spcBef>
                          <a:spcPts val="0"/>
                        </a:spcBef>
                        <a:spcAft>
                          <a:spcPts val="0"/>
                        </a:spcAft>
                      </a:pPr>
                      <a:r>
                        <a:rPr lang="en-US" sz="900">
                          <a:effectLst/>
                        </a:rPr>
                        <a:t>New Ideas Study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spcBef>
                          <a:spcPts val="0"/>
                        </a:spcBef>
                        <a:spcAft>
                          <a:spcPts val="0"/>
                        </a:spcAft>
                      </a:pPr>
                      <a:r>
                        <a:rPr lang="en-US" sz="900">
                          <a:effectLst/>
                        </a:rPr>
                        <a:t>Imaging Dementia-Evidence for Amyloid Scanning Study</a:t>
                      </a:r>
                      <a:endParaRPr lang="en-US" sz="900">
                        <a:effectLst/>
                        <a:latin typeface="Arial" panose="020B0604020202020204" pitchFamily="34" charset="0"/>
                        <a:ea typeface="Calibri" panose="020F0502020204030204" pitchFamily="34" charset="0"/>
                      </a:endParaRPr>
                    </a:p>
                  </a:txBody>
                  <a:tcPr marL="33004" marR="33004" marT="0" marB="0" anchor="ctr"/>
                </a:tc>
                <a:extLst>
                  <a:ext uri="{0D108BD9-81ED-4DB2-BD59-A6C34878D82A}">
                    <a16:rowId xmlns:a16="http://schemas.microsoft.com/office/drawing/2014/main" val="3811093177"/>
                  </a:ext>
                </a:extLst>
              </a:tr>
              <a:tr h="319981">
                <a:tc>
                  <a:txBody>
                    <a:bodyPr/>
                    <a:lstStyle/>
                    <a:p>
                      <a:pPr marL="0" marR="0">
                        <a:lnSpc>
                          <a:spcPct val="107000"/>
                        </a:lnSpc>
                        <a:spcBef>
                          <a:spcPts val="0"/>
                        </a:spcBef>
                        <a:spcAft>
                          <a:spcPts val="0"/>
                        </a:spcAft>
                      </a:pPr>
                      <a:r>
                        <a:rPr lang="en-US" sz="900">
                          <a:effectLst/>
                        </a:rPr>
                        <a:t>Cardiac Arrest Survivorship: a Mixed Methods Study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spcBef>
                          <a:spcPts val="0"/>
                        </a:spcBef>
                        <a:spcAft>
                          <a:spcPts val="0"/>
                        </a:spcAft>
                      </a:pPr>
                      <a:r>
                        <a:rPr lang="en-US" sz="900">
                          <a:effectLst/>
                        </a:rPr>
                        <a:t>CARDIAC ARREST AWARENESS AND LONG-TERM QUALITY OF LIFE: A MIXED METHODS STUDY OF THE EXPERIENCES AND PSYCHOLOGICAL CONSEQUENCES OF ADULT CARDIAC ARREST, Cardiac Arrest Survivorship: a Mixed Methods Study.</a:t>
                      </a:r>
                      <a:endParaRPr lang="en-US" sz="900">
                        <a:effectLst/>
                        <a:latin typeface="Arial" panose="020B0604020202020204" pitchFamily="34" charset="0"/>
                        <a:ea typeface="Calibri" panose="020F0502020204030204" pitchFamily="34" charset="0"/>
                      </a:endParaRPr>
                    </a:p>
                  </a:txBody>
                  <a:tcPr marL="33004" marR="33004" marT="0" marB="0" anchor="ctr"/>
                </a:tc>
                <a:extLst>
                  <a:ext uri="{0D108BD9-81ED-4DB2-BD59-A6C34878D82A}">
                    <a16:rowId xmlns:a16="http://schemas.microsoft.com/office/drawing/2014/main" val="3435664440"/>
                  </a:ext>
                </a:extLst>
              </a:tr>
              <a:tr h="265910">
                <a:tc>
                  <a:txBody>
                    <a:bodyPr/>
                    <a:lstStyle/>
                    <a:p>
                      <a:pPr marL="0" marR="0">
                        <a:lnSpc>
                          <a:spcPct val="107000"/>
                        </a:lnSpc>
                        <a:spcBef>
                          <a:spcPts val="0"/>
                        </a:spcBef>
                        <a:spcAft>
                          <a:spcPts val="0"/>
                        </a:spcAft>
                      </a:pPr>
                      <a:r>
                        <a:rPr lang="en-US" sz="900">
                          <a:effectLst/>
                        </a:rPr>
                        <a:t>Provider-Focused Training Program in Autism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A Novel Provider-Focused Training Program to Serve Transition-Age Youth and Adults with Autism Spectrum Disorder, Provider-Focused Training Program in Autism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3867363022"/>
                  </a:ext>
                </a:extLst>
              </a:tr>
              <a:tr h="129774">
                <a:tc>
                  <a:txBody>
                    <a:bodyPr/>
                    <a:lstStyle/>
                    <a:p>
                      <a:pPr marL="0" marR="0">
                        <a:lnSpc>
                          <a:spcPct val="107000"/>
                        </a:lnSpc>
                        <a:spcBef>
                          <a:spcPts val="0"/>
                        </a:spcBef>
                        <a:spcAft>
                          <a:spcPts val="0"/>
                        </a:spcAft>
                      </a:pPr>
                      <a:r>
                        <a:rPr lang="en-US" sz="900">
                          <a:effectLst/>
                        </a:rPr>
                        <a:t>3,4 DAP for 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EE2 TRIAL OF 3,4 DIAMINOPYRIDINE (DAP) FOR ALS, 3,4 DAP for ALS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1001612923"/>
                  </a:ext>
                </a:extLst>
              </a:tr>
              <a:tr h="129774">
                <a:tc>
                  <a:txBody>
                    <a:bodyPr/>
                    <a:lstStyle/>
                    <a:p>
                      <a:pPr marL="0" marR="0">
                        <a:lnSpc>
                          <a:spcPct val="107000"/>
                        </a:lnSpc>
                        <a:spcBef>
                          <a:spcPts val="0"/>
                        </a:spcBef>
                        <a:spcAft>
                          <a:spcPts val="0"/>
                        </a:spcAft>
                      </a:pPr>
                      <a:r>
                        <a:rPr lang="en-US" sz="900">
                          <a:effectLst/>
                        </a:rPr>
                        <a:t>TIC-TOC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a:effectLst/>
                        </a:rPr>
                        <a:t>Traumatic Injury Clinical Trial Evaluating Tranexamic Acid in Children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2432094967"/>
                  </a:ext>
                </a:extLst>
              </a:tr>
              <a:tr h="129774">
                <a:tc>
                  <a:txBody>
                    <a:bodyPr/>
                    <a:lstStyle/>
                    <a:p>
                      <a:pPr marL="0" marR="0">
                        <a:lnSpc>
                          <a:spcPct val="107000"/>
                        </a:lnSpc>
                        <a:spcBef>
                          <a:spcPts val="0"/>
                        </a:spcBef>
                        <a:spcAft>
                          <a:spcPts val="0"/>
                        </a:spcAft>
                      </a:pPr>
                      <a:r>
                        <a:rPr lang="en-US" sz="900">
                          <a:effectLst/>
                        </a:rPr>
                        <a:t>DHCA Study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tc>
                  <a:txBody>
                    <a:bodyPr/>
                    <a:lstStyle/>
                    <a:p>
                      <a:pPr marL="0" marR="0">
                        <a:lnSpc>
                          <a:spcPct val="107000"/>
                        </a:lnSpc>
                        <a:spcBef>
                          <a:spcPts val="0"/>
                        </a:spcBef>
                        <a:spcAft>
                          <a:spcPts val="0"/>
                        </a:spcAft>
                      </a:pPr>
                      <a:r>
                        <a:rPr lang="en-US" sz="900" dirty="0">
                          <a:effectLst/>
                        </a:rPr>
                        <a:t>A Pilot Study Examining Conscious Awareness and Cognitive Experiences During Deep Hypothermic Circulatory Arrest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04" marR="33004" marT="0" marB="0" anchor="ctr"/>
                </a:tc>
                <a:extLst>
                  <a:ext uri="{0D108BD9-81ED-4DB2-BD59-A6C34878D82A}">
                    <a16:rowId xmlns:a16="http://schemas.microsoft.com/office/drawing/2014/main" val="363163757"/>
                  </a:ext>
                </a:extLst>
              </a:tr>
            </a:tbl>
          </a:graphicData>
        </a:graphic>
      </p:graphicFrame>
    </p:spTree>
    <p:extLst>
      <p:ext uri="{BB962C8B-B14F-4D97-AF65-F5344CB8AC3E}">
        <p14:creationId xmlns:p14="http://schemas.microsoft.com/office/powerpoint/2010/main" val="112415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67B9-A9BC-B3C2-921D-BAA86C34C785}"/>
              </a:ext>
            </a:extLst>
          </p:cNvPr>
          <p:cNvSpPr>
            <a:spLocks noGrp="1"/>
          </p:cNvSpPr>
          <p:nvPr>
            <p:ph type="title"/>
          </p:nvPr>
        </p:nvSpPr>
        <p:spPr/>
        <p:txBody>
          <a:bodyPr>
            <a:normAutofit fontScale="90000"/>
          </a:bodyPr>
          <a:lstStyle/>
          <a:p>
            <a:r>
              <a:rPr lang="en-US" b="1" dirty="0"/>
              <a:t>Contributing to TIN initiatives and building clinical trial engagement…</a:t>
            </a:r>
          </a:p>
        </p:txBody>
      </p:sp>
      <p:sp>
        <p:nvSpPr>
          <p:cNvPr id="3" name="Content Placeholder 2">
            <a:extLst>
              <a:ext uri="{FF2B5EF4-FFF2-40B4-BE49-F238E27FC236}">
                <a16:creationId xmlns:a16="http://schemas.microsoft.com/office/drawing/2014/main" id="{3D262F7E-C90B-FCD1-A291-8B4B8CC69D58}"/>
              </a:ext>
            </a:extLst>
          </p:cNvPr>
          <p:cNvSpPr>
            <a:spLocks noGrp="1"/>
          </p:cNvSpPr>
          <p:nvPr>
            <p:ph idx="1"/>
          </p:nvPr>
        </p:nvSpPr>
        <p:spPr>
          <a:xfrm>
            <a:off x="1097280" y="2108201"/>
            <a:ext cx="10058400" cy="4105030"/>
          </a:xfrm>
        </p:spPr>
        <p:txBody>
          <a:bodyPr>
            <a:normAutofit fontScale="85000" lnSpcReduction="10000"/>
          </a:bodyPr>
          <a:lstStyle/>
          <a:p>
            <a:pPr>
              <a:buFont typeface="Wingdings" panose="05000000000000000000" pitchFamily="2" charset="2"/>
              <a:buChar char="§"/>
            </a:pPr>
            <a:r>
              <a:rPr lang="en-US" dirty="0"/>
              <a:t>The UK CCTS has quickly provided the available information on the other trial opportunities afforded through the TICS and RICS network to faculty in key areas of engagement. </a:t>
            </a:r>
          </a:p>
          <a:p>
            <a:pPr>
              <a:buFont typeface="Wingdings" panose="05000000000000000000" pitchFamily="2" charset="2"/>
              <a:buChar char="§"/>
            </a:pPr>
            <a:r>
              <a:rPr lang="en-US" dirty="0"/>
              <a:t>The CCTS engages not only the TIN, but also </a:t>
            </a:r>
            <a:r>
              <a:rPr lang="en-US" dirty="0" err="1"/>
              <a:t>TriNETX</a:t>
            </a:r>
            <a:r>
              <a:rPr lang="en-US" dirty="0"/>
              <a:t> and is developing EPIC Cosmos to help identify both trials and trial populations at UK</a:t>
            </a:r>
          </a:p>
          <a:p>
            <a:pPr>
              <a:buFont typeface="Wingdings" panose="05000000000000000000" pitchFamily="2" charset="2"/>
              <a:buChar char="§"/>
            </a:pPr>
            <a:r>
              <a:rPr lang="en-US" dirty="0"/>
              <a:t>Unfortunately, there has been limited engagement as none of the potential investigators felt that they had the time commitment, populations, resources and/or interest to engage in successful conduct of these clinical trials at this time. </a:t>
            </a:r>
          </a:p>
          <a:p>
            <a:pPr>
              <a:buFont typeface="Wingdings" panose="05000000000000000000" pitchFamily="2" charset="2"/>
              <a:buChar char="§"/>
            </a:pPr>
            <a:r>
              <a:rPr lang="en-US" dirty="0"/>
              <a:t>In response we have initiated targeted educational presentations to increase awareness of the TIN</a:t>
            </a:r>
          </a:p>
          <a:p>
            <a:pPr>
              <a:buFont typeface="Wingdings" panose="05000000000000000000" pitchFamily="2" charset="2"/>
              <a:buChar char="§"/>
            </a:pPr>
            <a:r>
              <a:rPr lang="en-US" dirty="0"/>
              <a:t>Developed a questionnaire to engage the faculty and have incorporated responses into future planning.</a:t>
            </a:r>
          </a:p>
          <a:p>
            <a:pPr>
              <a:buFont typeface="Wingdings" panose="05000000000000000000" pitchFamily="2" charset="2"/>
              <a:buChar char="§"/>
            </a:pPr>
            <a:r>
              <a:rPr lang="en-US" dirty="0"/>
              <a:t>Further developed initiatives based on consultation with Dr. Dixie Thompson from U Utah who is a key national TIN leader</a:t>
            </a:r>
          </a:p>
        </p:txBody>
      </p:sp>
    </p:spTree>
    <p:extLst>
      <p:ext uri="{BB962C8B-B14F-4D97-AF65-F5344CB8AC3E}">
        <p14:creationId xmlns:p14="http://schemas.microsoft.com/office/powerpoint/2010/main" val="108875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240E-DA43-0B7F-A1F2-B45562488DA9}"/>
              </a:ext>
            </a:extLst>
          </p:cNvPr>
          <p:cNvSpPr>
            <a:spLocks noGrp="1"/>
          </p:cNvSpPr>
          <p:nvPr>
            <p:ph type="title"/>
          </p:nvPr>
        </p:nvSpPr>
        <p:spPr/>
        <p:txBody>
          <a:bodyPr/>
          <a:lstStyle/>
          <a:p>
            <a:r>
              <a:rPr lang="en-US" b="1" dirty="0"/>
              <a:t>Why aren’t we more successful?</a:t>
            </a:r>
          </a:p>
        </p:txBody>
      </p:sp>
      <p:sp>
        <p:nvSpPr>
          <p:cNvPr id="3" name="Content Placeholder 2">
            <a:extLst>
              <a:ext uri="{FF2B5EF4-FFF2-40B4-BE49-F238E27FC236}">
                <a16:creationId xmlns:a16="http://schemas.microsoft.com/office/drawing/2014/main" id="{DD833D09-3072-E651-324B-10CB447EAC26}"/>
              </a:ext>
            </a:extLst>
          </p:cNvPr>
          <p:cNvSpPr>
            <a:spLocks noGrp="1"/>
          </p:cNvSpPr>
          <p:nvPr>
            <p:ph idx="1"/>
          </p:nvPr>
        </p:nvSpPr>
        <p:spPr>
          <a:xfrm>
            <a:off x="1097280" y="2108201"/>
            <a:ext cx="4998720" cy="3760891"/>
          </a:xfrm>
        </p:spPr>
        <p:txBody>
          <a:bodyPr/>
          <a:lstStyle/>
          <a:p>
            <a:r>
              <a:rPr lang="en-US" b="1" dirty="0"/>
              <a:t>What do all active researchers say?</a:t>
            </a:r>
          </a:p>
        </p:txBody>
      </p:sp>
      <p:graphicFrame>
        <p:nvGraphicFramePr>
          <p:cNvPr id="4" name="Chart 3">
            <a:extLst>
              <a:ext uri="{FF2B5EF4-FFF2-40B4-BE49-F238E27FC236}">
                <a16:creationId xmlns:a16="http://schemas.microsoft.com/office/drawing/2014/main" id="{1A3CDE88-D546-FF93-C21C-2BC2AA6EEBD4}"/>
              </a:ext>
            </a:extLst>
          </p:cNvPr>
          <p:cNvGraphicFramePr>
            <a:graphicFrameLocks/>
          </p:cNvGraphicFramePr>
          <p:nvPr>
            <p:extLst>
              <p:ext uri="{D42A27DB-BD31-4B8C-83A1-F6EECF244321}">
                <p14:modId xmlns:p14="http://schemas.microsoft.com/office/powerpoint/2010/main" val="2548089477"/>
              </p:ext>
            </p:extLst>
          </p:nvPr>
        </p:nvGraphicFramePr>
        <p:xfrm>
          <a:off x="1097279" y="2617046"/>
          <a:ext cx="4895748" cy="362368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id="{6B11D626-6D34-4532-C7D1-DF40654995D2}"/>
              </a:ext>
            </a:extLst>
          </p:cNvPr>
          <p:cNvSpPr txBox="1">
            <a:spLocks/>
          </p:cNvSpPr>
          <p:nvPr/>
        </p:nvSpPr>
        <p:spPr>
          <a:xfrm>
            <a:off x="6096000" y="2108200"/>
            <a:ext cx="499872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What do clinicians say are the barriers?</a:t>
            </a:r>
          </a:p>
        </p:txBody>
      </p:sp>
      <p:graphicFrame>
        <p:nvGraphicFramePr>
          <p:cNvPr id="6" name="Chart 5">
            <a:extLst>
              <a:ext uri="{FF2B5EF4-FFF2-40B4-BE49-F238E27FC236}">
                <a16:creationId xmlns:a16="http://schemas.microsoft.com/office/drawing/2014/main" id="{04170377-EBC1-D269-6CE7-1930BF0D37B5}"/>
              </a:ext>
            </a:extLst>
          </p:cNvPr>
          <p:cNvGraphicFramePr>
            <a:graphicFrameLocks/>
          </p:cNvGraphicFramePr>
          <p:nvPr>
            <p:extLst>
              <p:ext uri="{D42A27DB-BD31-4B8C-83A1-F6EECF244321}">
                <p14:modId xmlns:p14="http://schemas.microsoft.com/office/powerpoint/2010/main" val="2265945105"/>
              </p:ext>
            </p:extLst>
          </p:nvPr>
        </p:nvGraphicFramePr>
        <p:xfrm>
          <a:off x="6095999" y="2621215"/>
          <a:ext cx="5101297" cy="361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3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399D-88B6-48F5-12E1-681294462BA9}"/>
              </a:ext>
            </a:extLst>
          </p:cNvPr>
          <p:cNvSpPr>
            <a:spLocks noGrp="1"/>
          </p:cNvSpPr>
          <p:nvPr>
            <p:ph type="title"/>
          </p:nvPr>
        </p:nvSpPr>
        <p:spPr/>
        <p:txBody>
          <a:bodyPr/>
          <a:lstStyle/>
          <a:p>
            <a:r>
              <a:rPr lang="en-US" b="1" dirty="0"/>
              <a:t>What we are considering…</a:t>
            </a:r>
          </a:p>
        </p:txBody>
      </p:sp>
      <p:sp>
        <p:nvSpPr>
          <p:cNvPr id="3" name="Content Placeholder 2">
            <a:extLst>
              <a:ext uri="{FF2B5EF4-FFF2-40B4-BE49-F238E27FC236}">
                <a16:creationId xmlns:a16="http://schemas.microsoft.com/office/drawing/2014/main" id="{8F560F44-FAC4-81A6-2A5A-373AB6A2BA34}"/>
              </a:ext>
            </a:extLst>
          </p:cNvPr>
          <p:cNvSpPr>
            <a:spLocks noGrp="1"/>
          </p:cNvSpPr>
          <p:nvPr>
            <p:ph idx="1"/>
          </p:nvPr>
        </p:nvSpPr>
        <p:spPr>
          <a:xfrm>
            <a:off x="1097280" y="1952366"/>
            <a:ext cx="10058400" cy="4670854"/>
          </a:xfrm>
        </p:spPr>
        <p:txBody>
          <a:bodyPr>
            <a:normAutofit/>
          </a:bodyPr>
          <a:lstStyle/>
          <a:p>
            <a:pPr>
              <a:buFont typeface="Wingdings" panose="05000000000000000000" pitchFamily="2" charset="2"/>
              <a:buChar char="§"/>
            </a:pPr>
            <a:r>
              <a:rPr lang="en-US" b="1" dirty="0"/>
              <a:t>I have reflected on these accomplishments, the transition of Dr. Thompson to CSO of the CCTS, and the direction of the future CCTS TIN as follows:</a:t>
            </a:r>
          </a:p>
          <a:p>
            <a:pPr lvl="1">
              <a:buFont typeface="Wingdings" panose="05000000000000000000" pitchFamily="2" charset="2"/>
              <a:buChar char="§"/>
            </a:pPr>
            <a:r>
              <a:rPr lang="en-US" dirty="0"/>
              <a:t>We need to enhance &amp; strengthen education and support for TIN services in conjunction with other CCTS and UK initiatives</a:t>
            </a:r>
          </a:p>
          <a:p>
            <a:pPr lvl="1">
              <a:buFont typeface="Wingdings" panose="05000000000000000000" pitchFamily="2" charset="2"/>
              <a:buChar char="§"/>
            </a:pPr>
            <a:r>
              <a:rPr lang="en-US" dirty="0"/>
              <a:t>We need to develop a boots on the ground approach (job position) to seek out clinicians and researchers for TIN engagement to support Joel that I hope will continue to provide oversight &amp; consultative services to the TIN given his years of experience…</a:t>
            </a:r>
          </a:p>
          <a:p>
            <a:pPr lvl="2">
              <a:buFont typeface="Wingdings" panose="05000000000000000000" pitchFamily="2" charset="2"/>
              <a:buChar char="§"/>
            </a:pPr>
            <a:r>
              <a:rPr lang="en-US" sz="1600" dirty="0"/>
              <a:t>Such a job position will enhance communication with scientific teams to enhance the top-down approach by helping to identify “hidden” faculty members that may be needed to support developing projects as well as the researchers that may have ideas ready to move forward.</a:t>
            </a:r>
          </a:p>
          <a:p>
            <a:pPr lvl="2">
              <a:buFont typeface="Wingdings" panose="05000000000000000000" pitchFamily="2" charset="2"/>
              <a:buChar char="§"/>
            </a:pPr>
            <a:r>
              <a:rPr lang="en-US" sz="1600" dirty="0"/>
              <a:t>This position will also engage junior faculty by navigating the resources for success which include departmental DOE negotiations to make research attractive and facilitate departmental support for the activities to reduce pure </a:t>
            </a:r>
            <a:r>
              <a:rPr lang="en-US" sz="1600" dirty="0" err="1"/>
              <a:t>wRVU</a:t>
            </a:r>
            <a:r>
              <a:rPr lang="en-US" sz="1600" dirty="0"/>
              <a:t> driven productivity by these faculty that may struggle with such negotiations.</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74197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04A31C-EE5E-DB7C-21AE-41E1C09FE5FD}"/>
              </a:ext>
            </a:extLst>
          </p:cNvPr>
          <p:cNvSpPr>
            <a:spLocks noGrp="1"/>
          </p:cNvSpPr>
          <p:nvPr>
            <p:ph type="title"/>
          </p:nvPr>
        </p:nvSpPr>
        <p:spPr>
          <a:xfrm>
            <a:off x="3836504" y="758951"/>
            <a:ext cx="7319175" cy="3374931"/>
          </a:xfrm>
        </p:spPr>
        <p:txBody>
          <a:bodyPr vert="horz" lIns="91440" tIns="45720" rIns="91440" bIns="45720" rtlCol="0" anchor="b">
            <a:normAutofit/>
          </a:bodyPr>
          <a:lstStyle/>
          <a:p>
            <a:r>
              <a:rPr lang="en-US" sz="6200" b="1"/>
              <a:t>We welcome suggestions to help us move forward?</a:t>
            </a:r>
          </a:p>
        </p:txBody>
      </p:sp>
      <p:pic>
        <p:nvPicPr>
          <p:cNvPr id="6" name="Picture 5">
            <a:extLst>
              <a:ext uri="{FF2B5EF4-FFF2-40B4-BE49-F238E27FC236}">
                <a16:creationId xmlns:a16="http://schemas.microsoft.com/office/drawing/2014/main" id="{250E9A22-B5B1-5613-D322-DA763F442060}"/>
              </a:ext>
            </a:extLst>
          </p:cNvPr>
          <p:cNvPicPr>
            <a:picLocks noChangeAspect="1"/>
          </p:cNvPicPr>
          <p:nvPr/>
        </p:nvPicPr>
        <p:blipFill>
          <a:blip r:embed="rId2"/>
          <a:srcRect b="19702"/>
          <a:stretch/>
        </p:blipFill>
        <p:spPr>
          <a:xfrm>
            <a:off x="620973" y="1604362"/>
            <a:ext cx="2758331" cy="3130576"/>
          </a:xfrm>
          <a:prstGeom prst="rect">
            <a:avLst/>
          </a:prstGeom>
        </p:spPr>
      </p:pic>
      <p:cxnSp>
        <p:nvCxnSpPr>
          <p:cNvPr id="17" name="Straight Connector 16">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13072338"/>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3C3522"/>
      </a:dk2>
      <a:lt2>
        <a:srgbClr val="E2E8E7"/>
      </a:lt2>
      <a:accent1>
        <a:srgbClr val="DA828B"/>
      </a:accent1>
      <a:accent2>
        <a:srgbClr val="D28866"/>
      </a:accent2>
      <a:accent3>
        <a:srgbClr val="BAA262"/>
      </a:accent3>
      <a:accent4>
        <a:srgbClr val="9CA952"/>
      </a:accent4>
      <a:accent5>
        <a:srgbClr val="86AE67"/>
      </a:accent5>
      <a:accent6>
        <a:srgbClr val="5AB558"/>
      </a:accent6>
      <a:hlink>
        <a:srgbClr val="568E88"/>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45BC41D60B2C4296EBC7E4E2D4AABE" ma:contentTypeVersion="17" ma:contentTypeDescription="Create a new document." ma:contentTypeScope="" ma:versionID="6762a998ac0a7e744e241823c7fda13a">
  <xsd:schema xmlns:xsd="http://www.w3.org/2001/XMLSchema" xmlns:xs="http://www.w3.org/2001/XMLSchema" xmlns:p="http://schemas.microsoft.com/office/2006/metadata/properties" xmlns:ns2="f7391561-85a8-4a1a-a2f3-984bf28367db" xmlns:ns3="27ed5eab-4507-44f7-b419-7c2e8d161303" targetNamespace="http://schemas.microsoft.com/office/2006/metadata/properties" ma:root="true" ma:fieldsID="0ad72583d7cbd39b2ba68e65f89b2f91" ns2:_="" ns3:_="">
    <xsd:import namespace="f7391561-85a8-4a1a-a2f3-984bf28367db"/>
    <xsd:import namespace="27ed5eab-4507-44f7-b419-7c2e8d1613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91561-85a8-4a1a-a2f3-984bf2836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ed5eab-4507-44f7-b419-7c2e8d1613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b81a534-75fd-4027-9009-fa59f487ba0a}" ma:internalName="TaxCatchAll" ma:showField="CatchAllData" ma:web="27ed5eab-4507-44f7-b419-7c2e8d161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ed5eab-4507-44f7-b419-7c2e8d161303" xsi:nil="true"/>
    <lcf76f155ced4ddcb4097134ff3c332f xmlns="f7391561-85a8-4a1a-a2f3-984bf28367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F95DF5-B976-4E73-B8FF-CF00898749BF}"/>
</file>

<file path=customXml/itemProps2.xml><?xml version="1.0" encoding="utf-8"?>
<ds:datastoreItem xmlns:ds="http://schemas.openxmlformats.org/officeDocument/2006/customXml" ds:itemID="{8A04138E-4656-4E5E-95C5-A67826A64409}"/>
</file>

<file path=customXml/itemProps3.xml><?xml version="1.0" encoding="utf-8"?>
<ds:datastoreItem xmlns:ds="http://schemas.openxmlformats.org/officeDocument/2006/customXml" ds:itemID="{24254511-41E5-4F90-8819-A349C5420A4A}"/>
</file>

<file path=docProps/app.xml><?xml version="1.0" encoding="utf-8"?>
<Properties xmlns="http://schemas.openxmlformats.org/officeDocument/2006/extended-properties" xmlns:vt="http://schemas.openxmlformats.org/officeDocument/2006/docPropsVTypes">
  <Template>Circuit</Template>
  <TotalTime>6319</TotalTime>
  <Words>1297</Words>
  <Application>Microsoft Office PowerPoint</Application>
  <PresentationFormat>Widescreen</PresentationFormat>
  <Paragraphs>99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Avenir Next LT Pro Light</vt:lpstr>
      <vt:lpstr>Calibri</vt:lpstr>
      <vt:lpstr>Wingdings</vt:lpstr>
      <vt:lpstr>RetrospectVTI</vt:lpstr>
      <vt:lpstr>Trial Innovation Network (TIN)</vt:lpstr>
      <vt:lpstr>The TIN embeds a top-down &amp; a grass-roots approach to clinical research…</vt:lpstr>
      <vt:lpstr>Moving ideas forward…</vt:lpstr>
      <vt:lpstr>Other accomplishments…</vt:lpstr>
      <vt:lpstr>21 trials turned away by UK last year, while we could have contributed…</vt:lpstr>
      <vt:lpstr>Contributing to TIN initiatives and building clinical trial engagement…</vt:lpstr>
      <vt:lpstr>Why aren’t we more successful?</vt:lpstr>
      <vt:lpstr>What we are considering…</vt:lpstr>
      <vt:lpstr>We welcome suggestions to help us move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adding or growing the research component of your DOE?</dc:title>
  <dc:creator>Greg jicha</dc:creator>
  <cp:lastModifiedBy>Greg Jicha</cp:lastModifiedBy>
  <cp:revision>5</cp:revision>
  <dcterms:created xsi:type="dcterms:W3CDTF">2023-09-18T21:18:04Z</dcterms:created>
  <dcterms:modified xsi:type="dcterms:W3CDTF">2024-11-06T12:31:34Z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0x0101008845BC41D60B2C4296EBC7E4E2D4AABE</vt:lpwstr>
  </property>
</Properties>
</file>