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87"/>
  </p:normalViewPr>
  <p:slideViewPr>
    <p:cSldViewPr snapToGrid="0">
      <p:cViewPr varScale="1">
        <p:scale>
          <a:sx n="112" d="100"/>
          <a:sy n="112" d="100"/>
        </p:scale>
        <p:origin x="6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99D57-7D2B-BA2C-2B4C-B0F6F5EF82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E3BC61-50B3-731C-FC25-DA96D7000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6970E-9528-1C5D-64CE-18AF20259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6F442-D616-2760-F2C2-4C988D04D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B45C1-7832-0303-685E-93AAE4FDA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51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3CD16-58CD-476C-58DA-537C2868C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274F6A-E126-3C83-8175-515A82C43A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AFD0D-A129-295A-3F2D-82BF89AE4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B4E8F-1F6C-3310-1206-EC2D6F4A2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E3719-8E48-4EE0-9F2C-DF95336F1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71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39138D-87A3-7849-DDEF-1B6C3AE33D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C6B4E0-631F-CFB3-A3D0-A12E903028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48B5B-FFD6-2F18-ADCB-9A5453B04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958A6-8F50-A57F-C95E-FDCD934C8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B7C21-E22E-AFA3-3B32-4C1466065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9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1CA02-B8C2-775C-C4C1-279EAD5F4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383DE-8946-DB97-6F3D-321FD4FA2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D5A6D-6A99-E39F-D0EC-0DF779F4F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9E84E-AFCF-E894-06E1-BEAA4DB10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07EB0-7E5D-8573-F902-FA6141DE6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6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08C77-5769-9693-76C6-885DF3D3B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7B46A-A5BA-B45B-9B8C-EADF53A77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1B3B0-811E-9668-4C67-E022743E3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C4E45-894F-BD8F-98F9-22972082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18384-67FB-3BA2-7248-47066FFD7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2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4FA5-A35E-6BEB-5103-F66C4AF42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4590C-51D0-53CB-2321-E532C5D14A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64DD5E-BBD2-8D32-AE44-F08CC2766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99A06F-2CCA-0407-FF6A-4C87BE991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D65D6-2233-4573-E1CF-0F61BA195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326DA-44E8-76DF-2501-F46A60EA8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593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83222-43AA-A739-0561-7C6FF7C89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918DB-B2D4-7AA4-8FD6-F9F80BA7B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C70990-31E6-C8D2-875B-F3CF3E4D6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104B9E-6F93-EFBE-78B6-1E6BD8A420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5B38E0-7423-FDE4-AA81-883996845E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26F0C8-3DE1-B8FC-4764-B4389A657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6C0B0E-BC11-E3EE-228C-FCC6A565A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057A58-70A1-0647-AA07-2C54BC0E9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32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86BEF-AAB7-5D24-CF40-D37672751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648DE1-7A78-924B-713F-0E5B644DF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ACA646-BD67-9215-D636-7ED0CFDA3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F42CC1-EB14-5D82-DD0B-3A2228D2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0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47AA1A-1AFD-2440-3C60-C0834BE34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E4D491-8F2F-F9C6-24A4-428B407CE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DD781B-BDB0-098E-1A1E-EDB25A249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7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F3AC0-24A0-0BC3-3F94-E5F1D5162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99077-A101-03B0-8BC8-FACC9A938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67B1C0-D13A-EB71-72E8-8B59C634F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0DDF42-4CF1-4C27-4D7B-24961D16B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B3716-EA49-1577-362F-0462340FC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7432D-1761-CF8A-3053-AB029368D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63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66F1A-6A97-CE99-BF25-8F6990EE7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636719-9A54-CD36-EBF0-920A6AD3FB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533F6B-7312-C8C4-2767-865B69729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4BBB4-AC78-ADF7-B109-2B425ACB3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52937A-BC8E-68F5-049A-1CAFEC5EE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5E97A6-37EF-00CD-79FD-EC411F3D5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4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501A26-F68D-6436-DDF2-60D95D2A3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6DDE1-3D2A-86FA-5870-9DE42A500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6A5EA2-F0FF-A08F-8C1E-BC71B88265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0CA3AE-7E18-CA4E-8827-5D71EBA3E41F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A1107-CEDB-EA78-9531-D1EAFFA1F6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DC72A-81A9-65F9-0106-4D885FE92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6512EF-F9FA-7745-9380-7F719B16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2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D6E83-DD6C-7A07-6C65-1742FD91B3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University of Kentucky EAC subcommittee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45077-7A54-F57C-8B2A-873B1D76B9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Willard </a:t>
            </a:r>
            <a:r>
              <a:rPr lang="en-US" dirty="0" err="1"/>
              <a:t>Dere</a:t>
            </a:r>
            <a:endParaRPr lang="en-US" dirty="0"/>
          </a:p>
          <a:p>
            <a:r>
              <a:rPr lang="en-US" dirty="0"/>
              <a:t>Linda McCauley</a:t>
            </a:r>
          </a:p>
          <a:p>
            <a:r>
              <a:rPr lang="en-US" dirty="0"/>
              <a:t>Digna Velez-Edwards</a:t>
            </a:r>
          </a:p>
        </p:txBody>
      </p:sp>
    </p:spTree>
    <p:extLst>
      <p:ext uri="{BB962C8B-B14F-4D97-AF65-F5344CB8AC3E}">
        <p14:creationId xmlns:p14="http://schemas.microsoft.com/office/powerpoint/2010/main" val="494573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78FEE-0DA2-A2F6-CEF5-4D9B41BAA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 and Resources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5DAB0-B269-FED8-326A-730A49742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CRU Operations: Excellent; merger is positive; expertise in metabolism, gene editing, etc. is relevant for today’s needs; representation of hospital committee by CMO also positive. To consider: (a) sufficient research nursing training for ward nurses, and quality assessment; (b) investigator training for INDs and IDEs</a:t>
            </a:r>
          </a:p>
          <a:p>
            <a:r>
              <a:rPr lang="en-US" dirty="0"/>
              <a:t>Biobanking: Good; opt-in for Kentucky’s residents is positive; To consider: (a) broaden capabilities like DNA extraction; iPSC development; training for campus labs in something like preclinical gene editing to aid basic researchers; (b) ensure campus-wide(not just health sciences) information about biobanking capabilities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51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6936C-8A39-C6DD-1AB9-33C1DB379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 and Resources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1726E-4453-29E9-0925-72E4D91F2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BERD: excellent; small team, well-organized; appropriate partnership with BMI; emphases on community-research, machine learning; translation (bench-bedside) fits interests; support of pilots; To consider: (a) trial simulation with large data bases; (b) health economic (modeling); (c) more resources on epidemiology; (d) trials with emerging digital health capabilities</a:t>
            </a:r>
          </a:p>
          <a:p>
            <a:r>
              <a:rPr lang="en-US" dirty="0"/>
              <a:t>Pilot grants: excellent; broad involvement of SRC (6 colleges) and opportunities for rapid or more involved reviews;  To consider: (a) metrics on grants, publications, etc. from awardees; (b) add emphasis on implementation science-related pilots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356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0A95A-F349-D882-65D0-694AE0AB8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 and Resources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CA3AF-6F57-D0A8-F29E-8DC12A0C2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TIN: Good examples with vaccine trial and Alzheimer successes, and examples used; good potential with broader CRU resources available for potential investigators </a:t>
            </a:r>
          </a:p>
          <a:p>
            <a:r>
              <a:rPr lang="en-US" dirty="0"/>
              <a:t>Biomarker analysis laboratory: long-standing alignment with investigators using CRU is a positive; expertise in key metabolism areas seems perfect for new incretin-pathway interventions (fat, muscle) w/ our ”sarcopenic obesity” epidemic, since also includes inflammation/ cytokine assays; recharge is a problem so part-time director makes sense</a:t>
            </a:r>
          </a:p>
        </p:txBody>
      </p:sp>
    </p:spTree>
    <p:extLst>
      <p:ext uri="{BB962C8B-B14F-4D97-AF65-F5344CB8AC3E}">
        <p14:creationId xmlns:p14="http://schemas.microsoft.com/office/powerpoint/2010/main" val="3437411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45BC41D60B2C4296EBC7E4E2D4AABE" ma:contentTypeVersion="17" ma:contentTypeDescription="Create a new document." ma:contentTypeScope="" ma:versionID="6762a998ac0a7e744e241823c7fda13a">
  <xsd:schema xmlns:xsd="http://www.w3.org/2001/XMLSchema" xmlns:xs="http://www.w3.org/2001/XMLSchema" xmlns:p="http://schemas.microsoft.com/office/2006/metadata/properties" xmlns:ns2="f7391561-85a8-4a1a-a2f3-984bf28367db" xmlns:ns3="27ed5eab-4507-44f7-b419-7c2e8d161303" targetNamespace="http://schemas.microsoft.com/office/2006/metadata/properties" ma:root="true" ma:fieldsID="0ad72583d7cbd39b2ba68e65f89b2f91" ns2:_="" ns3:_="">
    <xsd:import namespace="f7391561-85a8-4a1a-a2f3-984bf28367db"/>
    <xsd:import namespace="27ed5eab-4507-44f7-b419-7c2e8d1613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391561-85a8-4a1a-a2f3-984bf28367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60d88b-9459-45c3-8a30-9c03b99f5b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d5eab-4507-44f7-b419-7c2e8d16130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b81a534-75fd-4027-9009-fa59f487ba0a}" ma:internalName="TaxCatchAll" ma:showField="CatchAllData" ma:web="27ed5eab-4507-44f7-b419-7c2e8d1613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7ed5eab-4507-44f7-b419-7c2e8d161303" xsi:nil="true"/>
    <lcf76f155ced4ddcb4097134ff3c332f xmlns="f7391561-85a8-4a1a-a2f3-984bf28367d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F14288E-9AAE-48F9-9011-C1AFEB674DC2}"/>
</file>

<file path=customXml/itemProps2.xml><?xml version="1.0" encoding="utf-8"?>
<ds:datastoreItem xmlns:ds="http://schemas.openxmlformats.org/officeDocument/2006/customXml" ds:itemID="{22C8A849-6C53-48CD-837E-7F740F23619D}"/>
</file>

<file path=customXml/itemProps3.xml><?xml version="1.0" encoding="utf-8"?>
<ds:datastoreItem xmlns:ds="http://schemas.openxmlformats.org/officeDocument/2006/customXml" ds:itemID="{E53C80BF-692F-4E0B-9090-9E9B30806E7D}"/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345</Words>
  <Application>Microsoft Macintosh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University of Kentucky EAC subcommittee 3</vt:lpstr>
      <vt:lpstr>Services and Resources (1)</vt:lpstr>
      <vt:lpstr>Services and Resources (2)</vt:lpstr>
      <vt:lpstr>Services and Resources (3)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Willard Dere</dc:creator>
  <cp:lastModifiedBy>Willard Dere</cp:lastModifiedBy>
  <cp:revision>4</cp:revision>
  <dcterms:created xsi:type="dcterms:W3CDTF">2024-12-10T21:30:29Z</dcterms:created>
  <dcterms:modified xsi:type="dcterms:W3CDTF">2024-12-10T21:58:05Z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0x0101008845BC41D60B2C4296EBC7E4E2D4AABE</vt:lpwstr>
  </property>
</Properties>
</file>