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147308901" r:id="rId6"/>
    <p:sldId id="2147308907" r:id="rId7"/>
    <p:sldId id="2147308910" r:id="rId8"/>
    <p:sldId id="2147308920" r:id="rId9"/>
    <p:sldId id="2147308922" r:id="rId10"/>
    <p:sldId id="2147308924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98C60A-791B-45EB-CDC0-4FDDAD209362}" name="Kizewski, Amber L." initials="KL" userId="S::alki245@uky.edu::129cccb6-6278-47fd-b8e5-1c97e326d13e" providerId="AD"/>
  <p188:author id="{117832D8-4D73-737C-0CB0-B639D8D38F2D}" name="Quesinberry, Dana" initials="QD" userId="S::dlqu223@uky.edu::b9d0d8c4-011a-4e71-b2b7-50dfd11746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4"/>
    <p:restoredTop sz="84663"/>
  </p:normalViewPr>
  <p:slideViewPr>
    <p:cSldViewPr snapToGrid="0">
      <p:cViewPr varScale="1">
        <p:scale>
          <a:sx n="64" d="100"/>
          <a:sy n="64" d="100"/>
        </p:scale>
        <p:origin x="840" y="184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2720E-2C68-4424-8FAE-063DCE715BA8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A3507-F58D-47C4-BA87-5638420E8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u="none" strike="noStrike" baseline="0" dirty="0">
                <a:solidFill>
                  <a:srgbClr val="46566A"/>
                </a:solidFill>
                <a:effectLst/>
                <a:latin typeface="Gentona"/>
              </a:rPr>
              <a:t>Hello, I'm Jeff Talbert and I'm here to discuss work I'm doing with Svetla Slavova on Developing a Statewide opioid risk prediction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u="none" strike="noStrike" dirty="0">
              <a:solidFill>
                <a:srgbClr val="46566A"/>
              </a:solidFill>
              <a:effectLst/>
              <a:latin typeface="Gento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49A48-97F1-4CA1-8F53-B750CDEB8E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 call our project RADOR KY, which is RAPID ACTIONABLE DATA FOR OPIOID RESPOSE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This project is funded by  a National Institute for Drug </a:t>
            </a:r>
            <a:r>
              <a:rPr lang="en-US" dirty="0" err="1">
                <a:ea typeface="Calibri"/>
                <a:cs typeface="Calibri"/>
              </a:rPr>
              <a:t>Aabuse</a:t>
            </a:r>
            <a:r>
              <a:rPr lang="en-US" dirty="0">
                <a:ea typeface="Calibri"/>
                <a:cs typeface="Calibri"/>
              </a:rPr>
              <a:t> R01 as the prime award, and we have 3 supplements: </a:t>
            </a:r>
          </a:p>
          <a:p>
            <a:r>
              <a:rPr lang="en-US" dirty="0">
                <a:ea typeface="Calibri"/>
                <a:cs typeface="Calibri"/>
              </a:rPr>
              <a:t>One focused on AI Bias, </a:t>
            </a:r>
          </a:p>
          <a:p>
            <a:r>
              <a:rPr lang="en-US" dirty="0">
                <a:ea typeface="Calibri"/>
                <a:cs typeface="Calibri"/>
              </a:rPr>
              <a:t>One on Social Media data with Russ Altman at Stanford, </a:t>
            </a:r>
          </a:p>
          <a:p>
            <a:r>
              <a:rPr lang="en-US" dirty="0">
                <a:ea typeface="Calibri"/>
                <a:cs typeface="Calibri"/>
              </a:rPr>
              <a:t>and one developing a data tool for the KY Overdose Response Effort.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3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Our work for RADOR builds off our participation in the KY HEALING COMMUNITIES STUDY.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To conduct the HCS study, we had to generate data at the county level on over 100 measures.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As we worked with local communities, we kept hearing that this is great you can show us all this data, but we need to know what is coming, not what has happened.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So Timely Data is key to allow for rapid response.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The data can then be used to support implementation of evidence-based interventions.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ea typeface="Calibri" panose="020F0502020204030204" pitchFamily="34" charset="0"/>
              </a:rPr>
              <a:t>So our goal for RADOR was to develop a prediction and forecasting system to improve planning and resource allocation.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-25000" dirty="0"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The idea of RADOR is to take all the available data and predict future events </a:t>
            </a:r>
          </a:p>
          <a:p>
            <a:r>
              <a:rPr lang="en-US" dirty="0">
                <a:ea typeface="Calibri"/>
                <a:cs typeface="Calibri"/>
              </a:rPr>
              <a:t>to provide ACTIONABLE DATA to STATE and LOCAL Officials.</a:t>
            </a:r>
            <a:endParaRPr lang="en-US" dirty="0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To get the timely data to ACTIONABLE information.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make the data flows that are highly automated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USE MACHINE LEARNING for prediction estimates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use over 100 data measures for over 10 data sources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work with an END USER Advisory Committee to help develop CUSTOM DASHBOARDS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And WE COLLABORATE with State agencies and organizations to disseminate data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also developed the system with open-source tools so we can share the source code and system design with other users.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dirty="0">
                <a:ea typeface="Calibri"/>
                <a:cs typeface="Calibri"/>
              </a:rPr>
              <a:t>We are currently working with Arkansas and Ohio on possible dissemination grants.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7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outputs from RADOR are predictions, dashboards, and hot spot </a:t>
            </a:r>
            <a:r>
              <a:rPr lang="en-US" dirty="0" err="1"/>
              <a:t>analyais</a:t>
            </a:r>
            <a:r>
              <a:rPr lang="en-US" dirty="0"/>
              <a:t>.</a:t>
            </a:r>
          </a:p>
          <a:p>
            <a:r>
              <a:rPr lang="en-US" dirty="0"/>
              <a:t>Here is an example of predictions for EMS overdose events at the state level.</a:t>
            </a:r>
          </a:p>
          <a:p>
            <a:r>
              <a:rPr lang="en-US" dirty="0"/>
              <a:t>Here we show the timeline from 2017 to present.</a:t>
            </a:r>
          </a:p>
          <a:p>
            <a:r>
              <a:rPr lang="en-US" dirty="0"/>
              <a:t>We train the models on 24 months of data, then predict the next three months.</a:t>
            </a:r>
          </a:p>
          <a:p>
            <a:r>
              <a:rPr lang="en-US" dirty="0"/>
              <a:t>This chart shows all the predictions at once, but they were generated for three months, then rolling forward to predict the next three months using available data.</a:t>
            </a:r>
          </a:p>
          <a:p>
            <a:r>
              <a:rPr lang="en-US" dirty="0"/>
              <a:t>Overall the models perform well---the red and black lines follow a similar pattern----with the exception of COVID, where the model did not predict the large increase in 2020. It stabilized in 2021 and beyond.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4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Here is an example of an emerging hot spot analysis that show spatial and temporal trends.</a:t>
            </a:r>
          </a:p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This shows Jefferson county, the Louisville area. </a:t>
            </a:r>
          </a:p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The boxes in dark red show a consistent hot spot, </a:t>
            </a:r>
          </a:p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Bright red is a new hotspot, </a:t>
            </a:r>
          </a:p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And light pink is a variable hotspot.</a:t>
            </a:r>
          </a:p>
          <a:p>
            <a:pPr marL="800100" lvl="1" indent="-171450">
              <a:buFont typeface="Calibri"/>
              <a:buChar char="-"/>
            </a:pPr>
            <a:r>
              <a:rPr lang="en-US" dirty="0">
                <a:cs typeface="Calibri"/>
              </a:rPr>
              <a:t>We can look at this view at the week level due to large size of the county, and we can zoom in to see city blocks.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an example of a community dashboard </a:t>
            </a:r>
          </a:p>
          <a:p>
            <a:r>
              <a:rPr lang="en-US" dirty="0"/>
              <a:t>They allow custom selection of county, region, and all measures. </a:t>
            </a:r>
          </a:p>
          <a:p>
            <a:r>
              <a:rPr lang="en-US" dirty="0"/>
              <a:t>This one shows statewide and Fayette counties EMS events by month.</a:t>
            </a:r>
          </a:p>
          <a:p>
            <a:r>
              <a:rPr lang="en-US" dirty="0"/>
              <a:t>Note the period in grey—this is how the predictions look. The dots show predicted values.</a:t>
            </a:r>
          </a:p>
          <a:p>
            <a:r>
              <a:rPr lang="en-US" dirty="0"/>
              <a:t>The customization allows for selection of different areas, timelines, and chart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5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A3507-F58D-47C4-BA87-5638420E8A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EA2FFA-9519-E947-A77B-3629CB77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4394-0A55-9E4B-9093-4E3BE26D1CC3}" type="datetimeFigureOut">
              <a:rPr lang="en-US" smtClean="0">
                <a:latin typeface="Helvetica" pitchFamily="2" charset="0"/>
              </a:rPr>
              <a:pPr/>
              <a:t>11/5/24</a:t>
            </a:fld>
            <a:endParaRPr lang="en-US">
              <a:latin typeface="Helvetica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BA114-198C-2A45-8320-BA9851F6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department / title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C6B9B-694E-564C-ACDD-2B9AA1B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57754-485B-A54B-B778-34B895C82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2" y="0"/>
            <a:ext cx="12193471" cy="6858000"/>
          </a:xfrm>
          <a:prstGeom prst="rect">
            <a:avLst/>
          </a:prstGeom>
        </p:spPr>
      </p:pic>
      <p:sp>
        <p:nvSpPr>
          <p:cNvPr id="6" name="Title Placeholder 12">
            <a:extLst>
              <a:ext uri="{FF2B5EF4-FFF2-40B4-BE49-F238E27FC236}">
                <a16:creationId xmlns:a16="http://schemas.microsoft.com/office/drawing/2014/main" id="{6E5775B4-F0E7-4A48-BF5D-AF263FA2D6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014" y="592266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9DD850-EB65-E74F-922F-F4E9D2D6B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100" y="5059446"/>
            <a:ext cx="9376067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90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NI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" y="186306"/>
            <a:ext cx="11700747" cy="101180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1369029"/>
            <a:ext cx="11700746" cy="45882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/>
              </a:buClr>
              <a:buSzPct val="100000"/>
              <a:buFont typeface="System Font Regular"/>
              <a:buChar char="−"/>
              <a:defRPr/>
            </a:lvl4pPr>
            <a:lvl5pPr marL="2057400" indent="-228600">
              <a:buClr>
                <a:schemeClr val="tx1"/>
              </a:buClr>
              <a:buFont typeface="System Font Regular"/>
              <a:buChar char="&gt;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8F13C6C-75E6-BD4E-B645-E8C567F8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5391" y="6393358"/>
            <a:ext cx="606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B08E3-7A67-F449-BAD9-1131F0C35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5387E40-A8D4-FF47-8FD0-62846D6F2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1910" y="6393359"/>
            <a:ext cx="8405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1B728-8419-4ED9-88CA-147906605A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8113"/>
            <a:ext cx="12161520" cy="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1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000" y="177422"/>
            <a:ext cx="11299785" cy="59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kern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2" y="1324950"/>
            <a:ext cx="10218201" cy="447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40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2608-EBCA-CD43-998A-13A8FDB5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2C9E-A648-8948-B2CE-DAE4F9E99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0DC5-CC32-C048-B807-7FB3B1AB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734DBAE-BB9B-FD48-B664-5EB48F2D2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000" y="177422"/>
            <a:ext cx="11299785" cy="59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kern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233D3F-0958-F94B-9E02-539A512A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52" y="1324951"/>
            <a:ext cx="10218201" cy="2104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B4E966E-9182-084D-80B5-B92D869636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57952" y="3538331"/>
            <a:ext cx="10218201" cy="2261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cap="none" baseline="0">
                <a:solidFill>
                  <a:srgbClr val="0033A0"/>
                </a:solidFill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Helvetica" pitchFamily="2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Helvetica" pitchFamily="2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E7D527-8190-E64C-BEDC-A9475A4B4D71}"/>
              </a:ext>
            </a:extLst>
          </p:cNvPr>
          <p:cNvCxnSpPr>
            <a:cxnSpLocks/>
          </p:cNvCxnSpPr>
          <p:nvPr userDrawn="1"/>
        </p:nvCxnSpPr>
        <p:spPr>
          <a:xfrm>
            <a:off x="1357952" y="3478102"/>
            <a:ext cx="102182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3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739CD-353B-494F-9F24-C779DF0FC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6" y="10044"/>
            <a:ext cx="12185294" cy="6853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1A315-6C17-0B47-8B21-CEA03B2452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2" y="511114"/>
            <a:ext cx="4735772" cy="28769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transition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A30D9-14CB-694B-8997-602B06B7E4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2" y="3898367"/>
            <a:ext cx="4735772" cy="15690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transition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2FB7-6D54-AC4D-83AE-3BD293BC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7F5E-0CCF-9847-A64A-8EEA223F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6D915-7298-9442-B8B6-23BFF06B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84A9A-FCC3-2743-AF0D-8FB8A22F13B9}"/>
              </a:ext>
            </a:extLst>
          </p:cNvPr>
          <p:cNvCxnSpPr/>
          <p:nvPr userDrawn="1"/>
        </p:nvCxnSpPr>
        <p:spPr>
          <a:xfrm>
            <a:off x="2900149" y="3637129"/>
            <a:ext cx="777923" cy="0"/>
          </a:xfrm>
          <a:prstGeom prst="line">
            <a:avLst/>
          </a:prstGeom>
          <a:ln w="1270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4C029-675D-7A44-A487-3FF32FE84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360" y="1362654"/>
            <a:ext cx="5104263" cy="428751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5E1BC-F6A3-EA4E-B3E5-A565CACB9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7278" y="1362653"/>
            <a:ext cx="5213897" cy="428751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b="0" i="0">
                <a:solidFill>
                  <a:schemeClr val="tx1"/>
                </a:solidFill>
                <a:latin typeface="Helvetica" pitchFamily="2" charset="0"/>
              </a:defRPr>
            </a:lvl2pPr>
            <a:lvl3pPr>
              <a:defRPr b="0" i="0">
                <a:solidFill>
                  <a:schemeClr val="tx1"/>
                </a:solidFill>
                <a:latin typeface="Helvetica" pitchFamily="2" charset="0"/>
              </a:defRPr>
            </a:lvl3pPr>
            <a:lvl4pPr>
              <a:defRPr b="0" i="0">
                <a:solidFill>
                  <a:schemeClr val="tx1"/>
                </a:solidFill>
                <a:latin typeface="Helvetica" pitchFamily="2" charset="0"/>
              </a:defRPr>
            </a:lvl4pPr>
            <a:lvl5pPr>
              <a:defRPr b="0" i="0">
                <a:solidFill>
                  <a:schemeClr val="tx1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EFA3F-52C7-CF4A-A535-1FCECBD1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F4374-907D-774A-B180-B77D5483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5CA39-6D57-0F49-BF1E-80F239C0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253A57B-4282-1B44-AADF-EEC2F031F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000" y="177422"/>
            <a:ext cx="11299785" cy="59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kern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91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536C5-7AE9-514B-86BE-D8C6A4B253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88863" y="1322797"/>
            <a:ext cx="5466325" cy="43751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 b="0" i="0">
                <a:latin typeface="Helvetica" pitchFamily="2" charset="0"/>
              </a:defRPr>
            </a:lvl2pPr>
            <a:lvl3pPr>
              <a:defRPr sz="2000" b="0" i="0">
                <a:latin typeface="Helvetica" pitchFamily="2" charset="0"/>
              </a:defRPr>
            </a:lvl3pPr>
            <a:lvl4pPr>
              <a:defRPr sz="1800" b="0" i="0">
                <a:latin typeface="Helvetica" pitchFamily="2" charset="0"/>
              </a:defRPr>
            </a:lvl4pPr>
            <a:lvl5pPr>
              <a:defRPr sz="1800" b="0" i="0"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PHOTO/Graphic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D17435-89D2-1F4E-A337-D4EF05657D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20774" y="1322797"/>
            <a:ext cx="4803623" cy="437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 sz="2400" b="0" i="0" cap="none" baseline="0">
                <a:solidFill>
                  <a:srgbClr val="0033A0"/>
                </a:solidFill>
                <a:latin typeface="Georgia" panose="02040502050405020303" pitchFamily="18" charset="0"/>
              </a:defRPr>
            </a:lvl1pPr>
            <a:lvl2pPr marL="800080" indent="-342891" algn="l">
              <a:buFont typeface="Wingdings" pitchFamily="2" charset="2"/>
              <a:buChar char="§"/>
              <a:defRPr sz="2000" b="0" i="0">
                <a:solidFill>
                  <a:srgbClr val="0033A0"/>
                </a:solidFill>
                <a:latin typeface="Georgia" panose="02040502050405020303" pitchFamily="18" charset="0"/>
              </a:defRPr>
            </a:lvl2pPr>
            <a:lvl3pPr marL="1257269" indent="-342891" algn="l">
              <a:buFont typeface="Wingdings" pitchFamily="2" charset="2"/>
              <a:buChar char="§"/>
              <a:defRPr sz="1800" b="0" i="0">
                <a:solidFill>
                  <a:srgbClr val="0033A0"/>
                </a:solidFill>
                <a:latin typeface="Georgia" panose="02040502050405020303" pitchFamily="18" charset="0"/>
              </a:defRPr>
            </a:lvl3pPr>
            <a:lvl4pPr marL="1657309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Georgia" panose="02040502050405020303" pitchFamily="18" charset="0"/>
              </a:defRPr>
            </a:lvl4pPr>
            <a:lvl5pPr marL="2114498" indent="-285744" algn="l">
              <a:buFont typeface="Wingdings" pitchFamily="2" charset="2"/>
              <a:buChar char="§"/>
              <a:defRPr sz="1600" b="0" i="0">
                <a:solidFill>
                  <a:srgbClr val="0033A0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8C06CC2-3B19-CD43-9048-86377FCDC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000" y="177422"/>
            <a:ext cx="11299785" cy="59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kern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02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5DD81-E099-1941-8E8F-13B5792E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51C2-51D1-2844-8B92-1AB1C256B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CC5F9-6DC8-594D-8441-39AD7AEA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3283B63-1EA6-2245-9DAF-A3393D2DA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000" y="177422"/>
            <a:ext cx="11299785" cy="594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kern="13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44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C27E90-5757-B245-A791-7CA09E196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2C740-F8C1-FF46-8CA9-BD5F4BF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</a:lstStyle>
          <a:p>
            <a:fld id="{7DE54394-0A55-9E4B-9093-4E3BE26D1CC3}" type="datetimeFigureOut">
              <a:rPr lang="en-US" smtClean="0"/>
              <a:pPr/>
              <a:t>11/5/24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1F79D-61BE-A741-9261-0739EE05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ACF0-3D9F-FB45-A2F7-2DEB2564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6B8CB-D56F-2744-807F-154426EF1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tack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22" y="186306"/>
            <a:ext cx="11700747" cy="101180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2" y="1369029"/>
            <a:ext cx="11700746" cy="458821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 marL="685800" indent="-228600"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tx1"/>
              </a:buClr>
              <a:buSzPct val="100000"/>
              <a:buFont typeface="System Font Regular"/>
              <a:buChar char="−"/>
              <a:defRPr/>
            </a:lvl4pPr>
            <a:lvl5pPr marL="2057400" indent="-228600">
              <a:buClr>
                <a:schemeClr val="tx1"/>
              </a:buClr>
              <a:buFont typeface="System Font Regular"/>
              <a:buChar char="&gt;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8F13C6C-75E6-BD4E-B645-E8C567F87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5391" y="6393358"/>
            <a:ext cx="606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3B08E3-7A67-F449-BAD9-1131F0C35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5387E40-A8D4-FF47-8FD0-62846D6F2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3646" y="6393359"/>
            <a:ext cx="9524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E1B728-8419-4ED9-88CA-147906605A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198113"/>
            <a:ext cx="12161520" cy="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5A66-0C4D-E74B-A752-506B36EED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17707" y="6183318"/>
            <a:ext cx="933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DE54394-0A55-9E4B-9093-4E3BE26D1CC3}" type="datetimeFigureOut">
              <a:rPr lang="en-US" smtClean="0">
                <a:latin typeface="Helvetica" pitchFamily="2" charset="0"/>
              </a:rPr>
              <a:pPr/>
              <a:t>11/5/24</a:t>
            </a:fld>
            <a:endParaRPr lang="en-US"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7071-1953-F449-9911-5C43C3CE9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7100" y="6183318"/>
            <a:ext cx="7376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Add department / title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4E634-0D26-394D-BB12-B982CDF63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0622" y="6183318"/>
            <a:ext cx="460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8A16B8CB-D56F-2744-807F-154426EF1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F49C8A26-9D16-E04A-980E-5DD0108F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60" y="585442"/>
            <a:ext cx="10515600" cy="4424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DF2674-7339-C84F-B2D7-B4544D96B62B}"/>
              </a:ext>
            </a:extLst>
          </p:cNvPr>
          <p:cNvCxnSpPr/>
          <p:nvPr userDrawn="1"/>
        </p:nvCxnSpPr>
        <p:spPr>
          <a:xfrm>
            <a:off x="11250866" y="6183318"/>
            <a:ext cx="0" cy="3651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F36C05F-ED3A-A549-A054-FE0517623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8461" y="5127686"/>
            <a:ext cx="10494626" cy="80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833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49" r:id="rId4"/>
    <p:sldLayoutId id="2147483652" r:id="rId5"/>
    <p:sldLayoutId id="2147483656" r:id="rId6"/>
    <p:sldLayoutId id="2147483660" r:id="rId7"/>
    <p:sldLayoutId id="2147483659" r:id="rId8"/>
    <p:sldLayoutId id="2147483664" r:id="rId9"/>
    <p:sldLayoutId id="2147483665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 cap="none" baseline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 cap="none" baseline="0">
          <a:solidFill>
            <a:schemeClr val="bg1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457189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914377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566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754" indent="0" algn="ctr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583B-7ABB-D649-9A16-A4E06519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08" y="273516"/>
            <a:ext cx="10741201" cy="5336497"/>
          </a:xfrm>
        </p:spPr>
        <p:txBody>
          <a:bodyPr/>
          <a:lstStyle/>
          <a:p>
            <a:pPr marL="171450"/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800" dirty="0"/>
              <a:t>Developing a Statewide Opioid </a:t>
            </a:r>
            <a:br>
              <a:rPr lang="en-US" sz="2800" dirty="0"/>
            </a:br>
            <a:r>
              <a:rPr lang="en-US" sz="2800" dirty="0"/>
              <a:t>Risk Prediction Program</a:t>
            </a:r>
            <a:br>
              <a:rPr lang="en-US" sz="3600" dirty="0"/>
            </a:b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10A7D-1E10-7946-97B3-1BB96167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83" y="3609037"/>
            <a:ext cx="5086011" cy="2000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Svetla Slavova, PhD</a:t>
            </a:r>
          </a:p>
          <a:p>
            <a:pPr marL="0" indent="0">
              <a:buNone/>
            </a:pPr>
            <a:r>
              <a:rPr lang="en-US" dirty="0"/>
              <a:t>Professor, Biostatistics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Jeffery Talbert, PhD</a:t>
            </a:r>
          </a:p>
          <a:p>
            <a:pPr marL="0" indent="0">
              <a:buNone/>
            </a:pPr>
            <a:r>
              <a:rPr lang="en-US" dirty="0"/>
              <a:t>Professor, Biomedical Informatics</a:t>
            </a:r>
          </a:p>
        </p:txBody>
      </p:sp>
    </p:spTree>
    <p:extLst>
      <p:ext uri="{BB962C8B-B14F-4D97-AF65-F5344CB8AC3E}">
        <p14:creationId xmlns:p14="http://schemas.microsoft.com/office/powerpoint/2010/main" val="108125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3FCAA2-5714-FD92-BA0F-109E942F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BC763C-D918-0F21-71C0-FA804D33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1375146"/>
            <a:ext cx="7380522" cy="15219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With funding from the National Institute on Drug Abuse (NIDA), we are developing the </a:t>
            </a:r>
            <a:r>
              <a:rPr lang="en-US" b="1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Rapid Actionable Data for Opioid Response in Kentucky (RADOR-KY) </a:t>
            </a:r>
            <a:r>
              <a:rPr lang="en-US">
                <a:solidFill>
                  <a:schemeClr val="accent5">
                    <a:lumMod val="10000"/>
                  </a:schemeClr>
                </a:solidFill>
                <a:cs typeface="Arial" panose="020B0604020202020204" pitchFamily="34" charset="0"/>
              </a:rPr>
              <a:t>Data System.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809DF1-5C67-3561-3FA0-E68140A4A741}"/>
              </a:ext>
            </a:extLst>
          </p:cNvPr>
          <p:cNvSpPr txBox="1"/>
          <p:nvPr/>
        </p:nvSpPr>
        <p:spPr>
          <a:xfrm>
            <a:off x="1030147" y="3093879"/>
            <a:ext cx="4793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MPI Svetla Slavova, PhD</a:t>
            </a:r>
          </a:p>
          <a:p>
            <a:r>
              <a:rPr lang="en-US" sz="2800" b="1" dirty="0">
                <a:latin typeface="Georgia" panose="02040502050405020303" pitchFamily="18" charset="0"/>
              </a:rPr>
              <a:t>MPI Jeffery Talbert, PhD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31EEB-F211-7844-B4E4-4D8DF8EC847B}"/>
              </a:ext>
            </a:extLst>
          </p:cNvPr>
          <p:cNvSpPr txBox="1"/>
          <p:nvPr/>
        </p:nvSpPr>
        <p:spPr>
          <a:xfrm>
            <a:off x="1062752" y="4354230"/>
            <a:ext cx="8253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Primary award R01DA057605</a:t>
            </a:r>
          </a:p>
          <a:p>
            <a:r>
              <a:rPr lang="en-US" sz="24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3 Supplements:</a:t>
            </a:r>
          </a:p>
          <a:p>
            <a:r>
              <a:rPr lang="en-US" sz="24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	AI Bias, Social Media data, KORE Application</a:t>
            </a:r>
            <a:endParaRPr lang="en-US" sz="2400">
              <a:latin typeface="Georgia" panose="02040502050405020303" pitchFamily="18" charset="0"/>
            </a:endParaRPr>
          </a:p>
        </p:txBody>
      </p:sp>
      <p:pic>
        <p:nvPicPr>
          <p:cNvPr id="8" name="Picture 7" descr="QR code for &quot;https://rador-ky.uky.edu/&quot;">
            <a:extLst>
              <a:ext uri="{FF2B5EF4-FFF2-40B4-BE49-F238E27FC236}">
                <a16:creationId xmlns:a16="http://schemas.microsoft.com/office/drawing/2014/main" id="{282D0F4E-3F94-F34F-A5AA-2A53717E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809" y="2897110"/>
            <a:ext cx="1905000" cy="1905000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7B54BD18-D232-721E-F8D3-A602617F8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497" y="1863880"/>
            <a:ext cx="2729811" cy="29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D8815-F230-825B-5A24-1DC8042AC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360" y="1362654"/>
            <a:ext cx="9886723" cy="42875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HCS developed analytical capacity that could be leveraged after the end of the HCS.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panose="020B0604020202020204" pitchFamily="34" charset="0"/>
              </a:rPr>
              <a:t>Timely data </a:t>
            </a:r>
            <a:r>
              <a:rPr lang="en-US" sz="2400" dirty="0">
                <a:cs typeface="Arial" panose="020B0604020202020204" pitchFamily="34" charset="0"/>
              </a:rPr>
              <a:t>is key for informed public health response.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Agencies and communities need comprehensive data on </a:t>
            </a:r>
            <a:r>
              <a:rPr lang="en-US" sz="2400" b="1" dirty="0">
                <a:cs typeface="Arial" panose="020B0604020202020204" pitchFamily="34" charset="0"/>
              </a:rPr>
              <a:t>modifiable  risk factors and evidence-based practices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Partners pointed that it is not enough to look backward; </a:t>
            </a:r>
            <a:r>
              <a:rPr lang="en-US" sz="2400" b="1" dirty="0">
                <a:cs typeface="Arial" panose="020B0604020202020204" pitchFamily="34" charset="0"/>
              </a:rPr>
              <a:t>predictions and forecasting could improve planning and resource allocation.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8B0F18-1BD2-B88F-508A-DE516AA7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BUILDING ON LESSONS LEARNED </a:t>
            </a:r>
            <a:br>
              <a:rPr lang="en-US" dirty="0"/>
            </a:br>
            <a:r>
              <a:rPr lang="en-US" dirty="0"/>
              <a:t>FROM THE HEALING COMMUNITY STUDY (HCS)</a:t>
            </a:r>
          </a:p>
        </p:txBody>
      </p:sp>
    </p:spTree>
    <p:extLst>
      <p:ext uri="{BB962C8B-B14F-4D97-AF65-F5344CB8AC3E}">
        <p14:creationId xmlns:p14="http://schemas.microsoft.com/office/powerpoint/2010/main" val="33846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BAD54-E2FF-2D33-0C1A-D57A0322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THE VISION FOR RADOR-KY</a:t>
            </a:r>
          </a:p>
        </p:txBody>
      </p:sp>
      <p:pic>
        <p:nvPicPr>
          <p:cNvPr id="5" name="Picture 4" descr="A blue and white text&#10;&#10;Description automatically generated">
            <a:extLst>
              <a:ext uri="{FF2B5EF4-FFF2-40B4-BE49-F238E27FC236}">
                <a16:creationId xmlns:a16="http://schemas.microsoft.com/office/drawing/2014/main" id="{5C78D66F-A89C-888E-5770-7A03B7FAB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215" y="1061078"/>
            <a:ext cx="9989850" cy="47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2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E5216-FAD3-AFA7-A1AA-E352756AD5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Can use expanding window to visualize predictions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Train model on first 24 months, predict for next 3 months</a:t>
            </a:r>
          </a:p>
          <a:p>
            <a:pPr marL="800089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Then incorporate next 3 months into training and predict the following 3 months</a:t>
            </a:r>
          </a:p>
          <a:p>
            <a:pPr marL="800089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Repeat continuously until entire time series has been used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F3A9DA-F7C4-064D-D19A-EF707BD5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730" y="196083"/>
            <a:ext cx="11299785" cy="594601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HISTORICAL PREDICTIONS OF EMS OPIOID OVERDOSE INCIDENTS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5895B0-BF5B-7476-0FCD-2A6E51FA4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1" t="6869" r="8995" b="4377"/>
          <a:stretch/>
        </p:blipFill>
        <p:spPr>
          <a:xfrm>
            <a:off x="6617172" y="1362654"/>
            <a:ext cx="4924309" cy="36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35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4918B-1D2F-7253-B9BF-738444CFA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4285" y="1285241"/>
            <a:ext cx="5104263" cy="428751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Emerging hot spot analyses 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reveal both </a:t>
            </a:r>
            <a:r>
              <a:rPr lang="en-US" sz="3200" b="1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spatial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and </a:t>
            </a:r>
            <a:r>
              <a:rPr lang="en-US" sz="3200" b="1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temporal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trends;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These trends are needed to understand changes in opioid overdose events and to provide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rapid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actionable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ea typeface="Lato" panose="020F0502020204030203" pitchFamily="34" charset="0"/>
                <a:cs typeface="Arial" panose="020B0604020202020204" pitchFamily="34" charset="0"/>
              </a:rPr>
              <a:t> data to community stakeholders.</a:t>
            </a:r>
            <a:endParaRPr lang="en-US" sz="2000" dirty="0">
              <a:solidFill>
                <a:schemeClr val="accent6">
                  <a:lumMod val="10000"/>
                </a:schemeClr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A8D687-5DDF-C7EA-84EC-917FC6C0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EMERGING HOT SPOTS</a:t>
            </a:r>
          </a:p>
        </p:txBody>
      </p:sp>
      <p:pic>
        <p:nvPicPr>
          <p:cNvPr id="5" name="Picture 4" descr="A map with red squares&#10;&#10;Description automatically generated">
            <a:extLst>
              <a:ext uri="{FF2B5EF4-FFF2-40B4-BE49-F238E27FC236}">
                <a16:creationId xmlns:a16="http://schemas.microsoft.com/office/drawing/2014/main" id="{E24D13F4-EC87-D77B-A9E0-6AC3447E1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17" y="1727743"/>
            <a:ext cx="5662318" cy="3587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0E800-C8D9-36AB-E4FB-B143B7D71879}"/>
              </a:ext>
            </a:extLst>
          </p:cNvPr>
          <p:cNvSpPr txBox="1"/>
          <p:nvPr/>
        </p:nvSpPr>
        <p:spPr>
          <a:xfrm>
            <a:off x="6252385" y="1009469"/>
            <a:ext cx="6248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Georgia" panose="02040502050405020303" pitchFamily="18" charset="0"/>
              </a:rPr>
              <a:t>With input from our stakeholder engagement workgroup, </a:t>
            </a:r>
          </a:p>
          <a:p>
            <a:r>
              <a:rPr lang="en-US" sz="1400">
                <a:latin typeface="Georgia" panose="02040502050405020303" pitchFamily="18" charset="0"/>
              </a:rPr>
              <a:t>re-categorized EHA types into 3-level category: </a:t>
            </a:r>
          </a:p>
          <a:p>
            <a:r>
              <a:rPr lang="en-US" sz="1400" b="1">
                <a:solidFill>
                  <a:srgbClr val="FF0000"/>
                </a:solidFill>
                <a:latin typeface="Georgia" panose="02040502050405020303" pitchFamily="18" charset="0"/>
              </a:rPr>
              <a:t>New or Recent</a:t>
            </a:r>
            <a:r>
              <a:rPr lang="en-US" sz="1400" b="1">
                <a:latin typeface="Georgia" panose="02040502050405020303" pitchFamily="18" charset="0"/>
              </a:rPr>
              <a:t>, </a:t>
            </a:r>
            <a:r>
              <a:rPr lang="en-US" sz="1400" b="1">
                <a:solidFill>
                  <a:srgbClr val="C00000"/>
                </a:solidFill>
                <a:latin typeface="Georgia" panose="02040502050405020303" pitchFamily="18" charset="0"/>
              </a:rPr>
              <a:t>Consistent</a:t>
            </a:r>
            <a:r>
              <a:rPr lang="en-US" sz="1400" b="1">
                <a:latin typeface="Georgia" panose="02040502050405020303" pitchFamily="18" charset="0"/>
              </a:rPr>
              <a:t>, </a:t>
            </a:r>
            <a:r>
              <a:rPr lang="en-US" sz="1400" b="1">
                <a:solidFill>
                  <a:srgbClr val="FF9E9E"/>
                </a:solidFill>
                <a:latin typeface="Georgia" panose="02040502050405020303" pitchFamily="18" charset="0"/>
              </a:rPr>
              <a:t>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7BC97-D1AD-49FF-6A28-DDDAFD5C9713}"/>
              </a:ext>
            </a:extLst>
          </p:cNvPr>
          <p:cNvSpPr txBox="1"/>
          <p:nvPr/>
        </p:nvSpPr>
        <p:spPr>
          <a:xfrm>
            <a:off x="6469225" y="5403482"/>
            <a:ext cx="5153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Georgia" panose="02040502050405020303" pitchFamily="18" charset="0"/>
              </a:rPr>
              <a:t>Jefferson County, Kentucky:  (week 1 in January 2024)</a:t>
            </a:r>
          </a:p>
        </p:txBody>
      </p:sp>
    </p:spTree>
    <p:extLst>
      <p:ext uri="{BB962C8B-B14F-4D97-AF65-F5344CB8AC3E}">
        <p14:creationId xmlns:p14="http://schemas.microsoft.com/office/powerpoint/2010/main" val="97745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470DA-0D53-5FC6-0182-1D10286D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79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3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8B8B2A-66F3-9C3C-9450-50F828FFB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360" y="1362654"/>
            <a:ext cx="10166120" cy="43056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We are developing this infrastructure and tools for opioid use disorder, but it could be used for other areas.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What might our next priorities be for expanding use of this approach for new target conditions?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What national organizations beyond other CTSA hubs would be interested in expanding such work?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ABF55-4021-F488-34A8-11FAA64E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Georgia"/>
              </a:rPr>
              <a:t>FUTURE DIRECTIONS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3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K Brand Color Set">
      <a:dk1>
        <a:srgbClr val="0033A0"/>
      </a:dk1>
      <a:lt1>
        <a:srgbClr val="FFFFFF"/>
      </a:lt1>
      <a:dk2>
        <a:srgbClr val="1B365D"/>
      </a:dk2>
      <a:lt2>
        <a:srgbClr val="DCDDDE"/>
      </a:lt2>
      <a:accent1>
        <a:srgbClr val="1E8AFF"/>
      </a:accent1>
      <a:accent2>
        <a:srgbClr val="FFA360"/>
      </a:accent2>
      <a:accent3>
        <a:srgbClr val="4CBCC0"/>
      </a:accent3>
      <a:accent4>
        <a:srgbClr val="FFC000"/>
      </a:accent4>
      <a:accent5>
        <a:srgbClr val="B1C9E8"/>
      </a:accent5>
      <a:accent6>
        <a:srgbClr val="D6D2C3"/>
      </a:accent6>
      <a:hlink>
        <a:srgbClr val="0C3AA7"/>
      </a:hlink>
      <a:folHlink>
        <a:srgbClr val="2247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K classic power point template" id="{6881C06C-4D95-1D4A-A2F3-8166356390FD}" vid="{24135B83-751D-EC43-AADD-F84AB8CE5D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5BC41D60B2C4296EBC7E4E2D4AABE" ma:contentTypeVersion="17" ma:contentTypeDescription="Create a new document." ma:contentTypeScope="" ma:versionID="6762a998ac0a7e744e241823c7fda13a">
  <xsd:schema xmlns:xsd="http://www.w3.org/2001/XMLSchema" xmlns:xs="http://www.w3.org/2001/XMLSchema" xmlns:p="http://schemas.microsoft.com/office/2006/metadata/properties" xmlns:ns2="f7391561-85a8-4a1a-a2f3-984bf28367db" xmlns:ns3="27ed5eab-4507-44f7-b419-7c2e8d161303" targetNamespace="http://schemas.microsoft.com/office/2006/metadata/properties" ma:root="true" ma:fieldsID="0ad72583d7cbd39b2ba68e65f89b2f91" ns2:_="" ns3:_="">
    <xsd:import namespace="f7391561-85a8-4a1a-a2f3-984bf28367db"/>
    <xsd:import namespace="27ed5eab-4507-44f7-b419-7c2e8d1613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91561-85a8-4a1a-a2f3-984bf28367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d5eab-4507-44f7-b419-7c2e8d161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81a534-75fd-4027-9009-fa59f487ba0a}" ma:internalName="TaxCatchAll" ma:showField="CatchAllData" ma:web="27ed5eab-4507-44f7-b419-7c2e8d1613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ed5eab-4507-44f7-b419-7c2e8d161303" xsi:nil="true"/>
    <lcf76f155ced4ddcb4097134ff3c332f xmlns="f7391561-85a8-4a1a-a2f3-984bf28367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60423D-41F6-4E4F-9889-0DCEC38217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50B9B-F458-4780-9CBE-566FB73843D8}"/>
</file>

<file path=customXml/itemProps3.xml><?xml version="1.0" encoding="utf-8"?>
<ds:datastoreItem xmlns:ds="http://schemas.openxmlformats.org/officeDocument/2006/customXml" ds:itemID="{E7E91677-67AB-406B-A80B-805619C48B42}">
  <ds:schemaRefs>
    <ds:schemaRef ds:uri="538db61d-8e08-4fa5-8d48-e9f0cd774ebe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 classic powerpoint template 16x9</Template>
  <TotalTime>368</TotalTime>
  <Words>952</Words>
  <Application>Microsoft Macintosh PowerPoint</Application>
  <PresentationFormat>Widescreen</PresentationFormat>
  <Paragraphs>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Aptos</vt:lpstr>
      <vt:lpstr>Arial</vt:lpstr>
      <vt:lpstr>Calibri</vt:lpstr>
      <vt:lpstr>Courier New</vt:lpstr>
      <vt:lpstr>Gentona</vt:lpstr>
      <vt:lpstr>Georgia</vt:lpstr>
      <vt:lpstr>Helvetica</vt:lpstr>
      <vt:lpstr>Lato</vt:lpstr>
      <vt:lpstr>System Font Regular</vt:lpstr>
      <vt:lpstr>Wingdings</vt:lpstr>
      <vt:lpstr>Office Theme</vt:lpstr>
      <vt:lpstr>    Developing a Statewide Opioid  Risk Prediction Program      </vt:lpstr>
      <vt:lpstr>BACKGROUND</vt:lpstr>
      <vt:lpstr>BUILDING ON LESSONS LEARNED  FROM THE HEALING COMMUNITY STUDY (HCS)</vt:lpstr>
      <vt:lpstr>THE VISION FOR RADOR-KY</vt:lpstr>
      <vt:lpstr>HISTORICAL PREDICTIONS OF EMS OPIOID OVERDOSE INCIDENTS</vt:lpstr>
      <vt:lpstr>EMERGING HOT SPOTS</vt:lpstr>
      <vt:lpstr>PowerPoint Presentation</vt:lpstr>
      <vt:lpstr>FUTURE DIRECTIONS</vt:lpstr>
    </vt:vector>
  </TitlesOfParts>
  <Company>University of Kentucky HealthCare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Mitigating  Kentucky’s Opioid Crisis: Where do we Stand?</dc:title>
  <dc:creator>Kizewski, Amber L.</dc:creator>
  <cp:lastModifiedBy>Talbert, Jeffery C.</cp:lastModifiedBy>
  <cp:revision>9</cp:revision>
  <cp:lastPrinted>2024-11-05T18:05:14Z</cp:lastPrinted>
  <dcterms:created xsi:type="dcterms:W3CDTF">2024-07-25T20:09:33Z</dcterms:created>
  <dcterms:modified xsi:type="dcterms:W3CDTF">2024-11-05T20:31:59Z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0x0101008845BC41D60B2C4296EBC7E4E2D4AABE</vt:lpwstr>
  </property>
</Properties>
</file>