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14747401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4D390D-945F-D665-AE34-ACD2985834F1}" name="James R Aaron" initials="JRA" userId="James R Aaro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7C5"/>
    <a:srgbClr val="1464FF"/>
    <a:srgbClr val="446CFF"/>
    <a:srgbClr val="278797"/>
    <a:srgbClr val="3D8AFF"/>
    <a:srgbClr val="1046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6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E6D0E-2E2E-E04F-8939-E9E2FD91DA5C}" type="datetimeFigureOut">
              <a:rPr lang="en-US" smtClean="0"/>
              <a:t>12/9/24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41353-D2AF-1E4C-BEE7-125CEF94B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F2E9D-5D57-99FE-21AE-0E3EC6342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A489AD-7846-3C84-CE5D-E4F828475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F50AC5-4526-C6F8-B3A2-EB4EAF88C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5D739-7076-6C8E-E0B5-94DDE55ED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41353-D2AF-1E4C-BEE7-125CEF94BFA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2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D8BF-40A2-CB46-B751-CC26F6352E1F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71D8-4A97-7645-A37C-789D4B24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0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D8BF-40A2-CB46-B751-CC26F6352E1F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71D8-4A97-7645-A37C-789D4B24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D8BF-40A2-CB46-B751-CC26F6352E1F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71D8-4A97-7645-A37C-789D4B24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D8BF-40A2-CB46-B751-CC26F6352E1F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71D8-4A97-7645-A37C-789D4B24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D8BF-40A2-CB46-B751-CC26F6352E1F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71D8-4A97-7645-A37C-789D4B24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D8BF-40A2-CB46-B751-CC26F6352E1F}" type="datetimeFigureOut">
              <a:rPr lang="en-US" smtClean="0"/>
              <a:t>12/9/24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71D8-4A97-7645-A37C-789D4B24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1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D8BF-40A2-CB46-B751-CC26F6352E1F}" type="datetimeFigureOut">
              <a:rPr lang="en-US" smtClean="0"/>
              <a:t>12/9/24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71D8-4A97-7645-A37C-789D4B24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D8BF-40A2-CB46-B751-CC26F6352E1F}" type="datetimeFigureOut">
              <a:rPr lang="en-US" smtClean="0"/>
              <a:t>12/9/24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71D8-4A97-7645-A37C-789D4B24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D8BF-40A2-CB46-B751-CC26F6352E1F}" type="datetimeFigureOut">
              <a:rPr lang="en-US" smtClean="0"/>
              <a:t>12/9/24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71D8-4A97-7645-A37C-789D4B24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D8BF-40A2-CB46-B751-CC26F6352E1F}" type="datetimeFigureOut">
              <a:rPr lang="en-US" smtClean="0"/>
              <a:t>12/9/24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71D8-4A97-7645-A37C-789D4B24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6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D8BF-40A2-CB46-B751-CC26F6352E1F}" type="datetimeFigureOut">
              <a:rPr lang="en-US" smtClean="0"/>
              <a:t>12/9/24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71D8-4A97-7645-A37C-789D4B24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0D8BF-40A2-CB46-B751-CC26F6352E1F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71D8-4A97-7645-A37C-789D4B24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4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B506A-336D-87A6-977F-B5C0EA421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8FAC3E-2BAE-424F-861C-C52AFB2608B9}"/>
              </a:ext>
            </a:extLst>
          </p:cNvPr>
          <p:cNvSpPr/>
          <p:nvPr/>
        </p:nvSpPr>
        <p:spPr>
          <a:xfrm>
            <a:off x="0" y="6049926"/>
            <a:ext cx="12192000" cy="808074"/>
          </a:xfrm>
          <a:prstGeom prst="rect">
            <a:avLst/>
          </a:prstGeom>
          <a:solidFill>
            <a:srgbClr val="C7C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7448D0-DF1C-BDBB-5BE5-1CC31F3A6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73" y="6180871"/>
            <a:ext cx="3392753" cy="594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35F67F-C622-9F44-B603-DC8078954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125" y="6085123"/>
            <a:ext cx="4163650" cy="637574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DA4294DF-DD5C-4149-80D9-450EF8B8533D}"/>
              </a:ext>
            </a:extLst>
          </p:cNvPr>
          <p:cNvSpPr/>
          <p:nvPr/>
        </p:nvSpPr>
        <p:spPr>
          <a:xfrm>
            <a:off x="0" y="0"/>
            <a:ext cx="12192000" cy="636814"/>
          </a:xfrm>
          <a:custGeom>
            <a:avLst/>
            <a:gdLst/>
            <a:ahLst/>
            <a:cxnLst/>
            <a:rect l="l" t="t" r="r" b="b"/>
            <a:pathLst>
              <a:path w="12192000" h="2286000">
                <a:moveTo>
                  <a:pt x="0" y="2286000"/>
                </a:moveTo>
                <a:lnTo>
                  <a:pt x="12192000" y="2286000"/>
                </a:lnTo>
                <a:lnTo>
                  <a:pt x="121920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022B8C"/>
          </a:solidFill>
        </p:spPr>
        <p:txBody>
          <a:bodyPr wrap="square" lIns="0" tIns="0" rIns="0" bIns="0" rtlCol="0"/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</a:rPr>
              <a:t>		Topics				Discussion</a:t>
            </a:r>
            <a:endParaRPr lang="en-US" sz="3600" i="1" u="sng" dirty="0">
              <a:solidFill>
                <a:schemeClr val="bg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622B3EC-57F3-FC9B-F0B3-9B465DF8F125}"/>
              </a:ext>
            </a:extLst>
          </p:cNvPr>
          <p:cNvSpPr/>
          <p:nvPr/>
        </p:nvSpPr>
        <p:spPr>
          <a:xfrm>
            <a:off x="584760" y="1643935"/>
            <a:ext cx="3470313" cy="84112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Impact beyond UK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(do something novel locally then disseminate)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BF12D44-7569-4EDA-E697-597A69715602}"/>
              </a:ext>
            </a:extLst>
          </p:cNvPr>
          <p:cNvSpPr/>
          <p:nvPr/>
        </p:nvSpPr>
        <p:spPr>
          <a:xfrm>
            <a:off x="4055073" y="1665829"/>
            <a:ext cx="7686101" cy="84112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IBI CHFS work, RADOR, HEAL, other health systems (St. Claire, King’s Daughter, Baptist Health, Element 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53C4BCF-92C6-1105-2594-2D7FE7D8D56B}"/>
              </a:ext>
            </a:extLst>
          </p:cNvPr>
          <p:cNvSpPr/>
          <p:nvPr/>
        </p:nvSpPr>
        <p:spPr>
          <a:xfrm>
            <a:off x="584760" y="692394"/>
            <a:ext cx="3470313" cy="90970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Translational Science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4BB9CD-06B1-2BF1-71B6-8AA9C6D45440}"/>
              </a:ext>
            </a:extLst>
          </p:cNvPr>
          <p:cNvSpPr/>
          <p:nvPr/>
        </p:nvSpPr>
        <p:spPr>
          <a:xfrm>
            <a:off x="4055073" y="681357"/>
            <a:ext cx="7686101" cy="9516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barriers/enhance capabilities through data, tools, AI, training, governance, infrastructure. Tie to overall CTSA aims, community engagement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4E8BF7D-7E2C-A45C-C878-F71D25AB17C6}"/>
              </a:ext>
            </a:extLst>
          </p:cNvPr>
          <p:cNvSpPr/>
          <p:nvPr/>
        </p:nvSpPr>
        <p:spPr>
          <a:xfrm>
            <a:off x="4055073" y="2541192"/>
            <a:ext cx="7686101" cy="6283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Cosmos, self service infrastructure, networks like One FL, Team Science Studios to build teams, navigators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B2149CF-1B26-5092-E8EE-B2A0D008544B}"/>
              </a:ext>
            </a:extLst>
          </p:cNvPr>
          <p:cNvSpPr/>
          <p:nvPr/>
        </p:nvSpPr>
        <p:spPr>
          <a:xfrm>
            <a:off x="584760" y="2510303"/>
            <a:ext cx="3470313" cy="65928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Self Service Tools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05B9528-83B7-7B2A-36E2-8EEEDAF1F462}"/>
              </a:ext>
            </a:extLst>
          </p:cNvPr>
          <p:cNvSpPr/>
          <p:nvPr/>
        </p:nvSpPr>
        <p:spPr>
          <a:xfrm>
            <a:off x="584760" y="3205639"/>
            <a:ext cx="3470313" cy="80807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D3BA9D3-BAB9-F040-8AB6-0583CDD0E3E6}"/>
              </a:ext>
            </a:extLst>
          </p:cNvPr>
          <p:cNvSpPr/>
          <p:nvPr/>
        </p:nvSpPr>
        <p:spPr>
          <a:xfrm>
            <a:off x="4055073" y="3205639"/>
            <a:ext cx="7686101" cy="80807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short course series, create a culture of AI, local LLMs, CAAI can help meet CTSA goals, state AI dashboard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736A33B-BA3A-AD0B-CE26-76420B2D5583}"/>
              </a:ext>
            </a:extLst>
          </p:cNvPr>
          <p:cNvSpPr/>
          <p:nvPr/>
        </p:nvSpPr>
        <p:spPr>
          <a:xfrm>
            <a:off x="584760" y="4049373"/>
            <a:ext cx="3470313" cy="89840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Relationship with IT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B7C963E-C739-9427-80A2-0CFB74CA23FF}"/>
              </a:ext>
            </a:extLst>
          </p:cNvPr>
          <p:cNvSpPr/>
          <p:nvPr/>
        </p:nvSpPr>
        <p:spPr>
          <a:xfrm>
            <a:off x="4055073" y="4024815"/>
            <a:ext cx="7686101" cy="9229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manages infrastructure, BMI manages data, links to CMIO with shared EPIC Builders, research stakeholder group, CRIO role /research link to health system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395879C-8E16-D8CC-AD45-91C925EADD8A}"/>
              </a:ext>
            </a:extLst>
          </p:cNvPr>
          <p:cNvSpPr/>
          <p:nvPr/>
        </p:nvSpPr>
        <p:spPr>
          <a:xfrm>
            <a:off x="584760" y="4972284"/>
            <a:ext cx="3470313" cy="77118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Data Warehouse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785F041-5C4E-2EDA-1E39-C1FD1E409690}"/>
              </a:ext>
            </a:extLst>
          </p:cNvPr>
          <p:cNvSpPr/>
          <p:nvPr/>
        </p:nvSpPr>
        <p:spPr>
          <a:xfrm>
            <a:off x="4055073" y="4947780"/>
            <a:ext cx="7686101" cy="7711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 sandbox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 research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instance with synthetic data, EPIC FHIR API, work with local EPIC team</a:t>
            </a:r>
          </a:p>
        </p:txBody>
      </p:sp>
    </p:spTree>
    <p:extLst>
      <p:ext uri="{BB962C8B-B14F-4D97-AF65-F5344CB8AC3E}">
        <p14:creationId xmlns:p14="http://schemas.microsoft.com/office/powerpoint/2010/main" val="25349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5BC41D60B2C4296EBC7E4E2D4AABE" ma:contentTypeVersion="17" ma:contentTypeDescription="Create a new document." ma:contentTypeScope="" ma:versionID="6762a998ac0a7e744e241823c7fda13a">
  <xsd:schema xmlns:xsd="http://www.w3.org/2001/XMLSchema" xmlns:xs="http://www.w3.org/2001/XMLSchema" xmlns:p="http://schemas.microsoft.com/office/2006/metadata/properties" xmlns:ns2="f7391561-85a8-4a1a-a2f3-984bf28367db" xmlns:ns3="27ed5eab-4507-44f7-b419-7c2e8d161303" targetNamespace="http://schemas.microsoft.com/office/2006/metadata/properties" ma:root="true" ma:fieldsID="0ad72583d7cbd39b2ba68e65f89b2f91" ns2:_="" ns3:_="">
    <xsd:import namespace="f7391561-85a8-4a1a-a2f3-984bf28367db"/>
    <xsd:import namespace="27ed5eab-4507-44f7-b419-7c2e8d1613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91561-85a8-4a1a-a2f3-984bf28367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0d88b-9459-45c3-8a30-9c03b99f5b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d5eab-4507-44f7-b419-7c2e8d16130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b81a534-75fd-4027-9009-fa59f487ba0a}" ma:internalName="TaxCatchAll" ma:showField="CatchAllData" ma:web="27ed5eab-4507-44f7-b419-7c2e8d1613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ed5eab-4507-44f7-b419-7c2e8d161303" xsi:nil="true"/>
    <lcf76f155ced4ddcb4097134ff3c332f xmlns="f7391561-85a8-4a1a-a2f3-984bf28367d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05314E-8DEA-4A87-B0C4-C5EE291F7602}"/>
</file>

<file path=customXml/itemProps2.xml><?xml version="1.0" encoding="utf-8"?>
<ds:datastoreItem xmlns:ds="http://schemas.openxmlformats.org/officeDocument/2006/customXml" ds:itemID="{1AEFF662-814F-45E6-907C-353E912A55B0}">
  <ds:schemaRefs>
    <ds:schemaRef ds:uri="051d93c7-f222-456b-ac43-cd73fa7f44a1"/>
    <ds:schemaRef ds:uri="7f8c6c7c-9c14-40c1-82de-a39c2f489a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8F7B45B-F635-42BC-8549-29A1DD2C18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171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Clinical and Translation Science</dc:title>
  <dc:creator>Poskin, Roxane L</dc:creator>
  <cp:lastModifiedBy>Talbert, Jeffery C.</cp:lastModifiedBy>
  <cp:revision>16</cp:revision>
  <cp:lastPrinted>2024-02-19T20:53:10Z</cp:lastPrinted>
  <dcterms:created xsi:type="dcterms:W3CDTF">2016-03-03T16:05:32Z</dcterms:created>
  <dcterms:modified xsi:type="dcterms:W3CDTF">2024-12-10T15:26:55Z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0x0101008845BC41D60B2C4296EBC7E4E2D4AABE</vt:lpwstr>
  </property>
</Properties>
</file>