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1338" r:id="rId5"/>
    <p:sldId id="2137" r:id="rId6"/>
    <p:sldId id="2147" r:id="rId7"/>
    <p:sldId id="2145" r:id="rId8"/>
    <p:sldId id="2144" r:id="rId9"/>
    <p:sldId id="2114" r:id="rId10"/>
    <p:sldId id="214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B8C"/>
    <a:srgbClr val="2643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082" autoAdjust="0"/>
  </p:normalViewPr>
  <p:slideViewPr>
    <p:cSldViewPr snapToGrid="0">
      <p:cViewPr varScale="1">
        <p:scale>
          <a:sx n="95" d="100"/>
          <a:sy n="95" d="100"/>
        </p:scale>
        <p:origin x="1074" y="7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737838-85D7-4FD6-A3DB-F40D6E787367}"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2E76D1D1-D397-461B-8E41-A3D0BBABE34B}">
      <dgm:prSet/>
      <dgm:spPr/>
      <dgm:t>
        <a:bodyPr/>
        <a:lstStyle/>
        <a:p>
          <a:r>
            <a:rPr lang="en-US" dirty="0"/>
            <a:t>Substance Use Prevention &amp; Recovery</a:t>
          </a:r>
        </a:p>
      </dgm:t>
    </dgm:pt>
    <dgm:pt modelId="{C8C77125-5B06-44C1-87E0-518CE65C1F11}" type="parTrans" cxnId="{6979FDE2-7BEC-4B6A-9E02-D4A43904289B}">
      <dgm:prSet/>
      <dgm:spPr/>
      <dgm:t>
        <a:bodyPr/>
        <a:lstStyle/>
        <a:p>
          <a:endParaRPr lang="en-US"/>
        </a:p>
      </dgm:t>
    </dgm:pt>
    <dgm:pt modelId="{9A822DA6-9FAE-449E-A0C5-37B260AF5A27}" type="sibTrans" cxnId="{6979FDE2-7BEC-4B6A-9E02-D4A43904289B}">
      <dgm:prSet/>
      <dgm:spPr/>
      <dgm:t>
        <a:bodyPr/>
        <a:lstStyle/>
        <a:p>
          <a:endParaRPr lang="en-US"/>
        </a:p>
      </dgm:t>
    </dgm:pt>
    <dgm:pt modelId="{E31214BC-7FEB-4FC2-8C9C-10326054464D}">
      <dgm:prSet/>
      <dgm:spPr/>
      <dgm:t>
        <a:bodyPr/>
        <a:lstStyle/>
        <a:p>
          <a:r>
            <a:rPr lang="en-US" dirty="0"/>
            <a:t>Mental Health</a:t>
          </a:r>
        </a:p>
      </dgm:t>
    </dgm:pt>
    <dgm:pt modelId="{08DA7C3B-4418-49FD-AE6D-E490D0B71253}" type="parTrans" cxnId="{886E2B34-B3F9-4657-A4B0-32B1A0B7C0C8}">
      <dgm:prSet/>
      <dgm:spPr/>
      <dgm:t>
        <a:bodyPr/>
        <a:lstStyle/>
        <a:p>
          <a:endParaRPr lang="en-US"/>
        </a:p>
      </dgm:t>
    </dgm:pt>
    <dgm:pt modelId="{CFEBFA0E-E45B-428E-A4CA-B3C6EABE8AE5}" type="sibTrans" cxnId="{886E2B34-B3F9-4657-A4B0-32B1A0B7C0C8}">
      <dgm:prSet/>
      <dgm:spPr/>
      <dgm:t>
        <a:bodyPr/>
        <a:lstStyle/>
        <a:p>
          <a:endParaRPr lang="en-US"/>
        </a:p>
      </dgm:t>
    </dgm:pt>
    <dgm:pt modelId="{0F52252A-C7E6-4ED1-A3F7-F6FA3826E308}">
      <dgm:prSet/>
      <dgm:spPr/>
      <dgm:t>
        <a:bodyPr/>
        <a:lstStyle/>
        <a:p>
          <a:r>
            <a:rPr lang="en-US" dirty="0"/>
            <a:t>Diabetes Prevention</a:t>
          </a:r>
        </a:p>
      </dgm:t>
    </dgm:pt>
    <dgm:pt modelId="{D8172870-F7EE-4BCF-B639-9110F05BC3CB}" type="parTrans" cxnId="{F8D80947-461A-4E29-BCD3-D56E07F3287C}">
      <dgm:prSet/>
      <dgm:spPr/>
      <dgm:t>
        <a:bodyPr/>
        <a:lstStyle/>
        <a:p>
          <a:endParaRPr lang="en-US"/>
        </a:p>
      </dgm:t>
    </dgm:pt>
    <dgm:pt modelId="{69F1B9EA-4325-4913-B783-0CE238E6785F}" type="sibTrans" cxnId="{F8D80947-461A-4E29-BCD3-D56E07F3287C}">
      <dgm:prSet/>
      <dgm:spPr/>
      <dgm:t>
        <a:bodyPr/>
        <a:lstStyle/>
        <a:p>
          <a:endParaRPr lang="en-US"/>
        </a:p>
      </dgm:t>
    </dgm:pt>
    <dgm:pt modelId="{E9D57541-3322-4730-9F6E-7A25FA6B15DD}">
      <dgm:prSet/>
      <dgm:spPr/>
      <dgm:t>
        <a:bodyPr/>
        <a:lstStyle/>
        <a:p>
          <a:r>
            <a:rPr lang="en-US" dirty="0"/>
            <a:t>Food Insecurity </a:t>
          </a:r>
        </a:p>
      </dgm:t>
    </dgm:pt>
    <dgm:pt modelId="{6C5F8D12-8C15-4795-8640-EAEAA9BB5452}" type="parTrans" cxnId="{0D03DE26-D7CC-440B-9C05-6A5030F0FDA7}">
      <dgm:prSet/>
      <dgm:spPr/>
      <dgm:t>
        <a:bodyPr/>
        <a:lstStyle/>
        <a:p>
          <a:endParaRPr lang="en-US"/>
        </a:p>
      </dgm:t>
    </dgm:pt>
    <dgm:pt modelId="{AF464EDF-3F1A-4807-BD12-6E358761E32F}" type="sibTrans" cxnId="{0D03DE26-D7CC-440B-9C05-6A5030F0FDA7}">
      <dgm:prSet/>
      <dgm:spPr/>
      <dgm:t>
        <a:bodyPr/>
        <a:lstStyle/>
        <a:p>
          <a:endParaRPr lang="en-US"/>
        </a:p>
      </dgm:t>
    </dgm:pt>
    <dgm:pt modelId="{AB0E4A11-CD56-4844-8CC3-64D2F7551114}" type="pres">
      <dgm:prSet presAssocID="{55737838-85D7-4FD6-A3DB-F40D6E787367}" presName="matrix" presStyleCnt="0">
        <dgm:presLayoutVars>
          <dgm:chMax val="1"/>
          <dgm:dir/>
          <dgm:resizeHandles val="exact"/>
        </dgm:presLayoutVars>
      </dgm:prSet>
      <dgm:spPr/>
    </dgm:pt>
    <dgm:pt modelId="{43BAFD84-3C4A-4B97-AA32-7727DFD92B47}" type="pres">
      <dgm:prSet presAssocID="{55737838-85D7-4FD6-A3DB-F40D6E787367}" presName="axisShape" presStyleLbl="bgShp" presStyleIdx="0" presStyleCnt="1" custScaleX="204505"/>
      <dgm:spPr/>
    </dgm:pt>
    <dgm:pt modelId="{0E67DBBD-8E62-4139-8339-1838890AE8F8}" type="pres">
      <dgm:prSet presAssocID="{55737838-85D7-4FD6-A3DB-F40D6E787367}" presName="rect1" presStyleLbl="node1" presStyleIdx="0" presStyleCnt="4" custScaleX="250689" custLinFactNeighborX="-78040" custLinFactNeighborY="-3939">
        <dgm:presLayoutVars>
          <dgm:chMax val="0"/>
          <dgm:chPref val="0"/>
          <dgm:bulletEnabled val="1"/>
        </dgm:presLayoutVars>
      </dgm:prSet>
      <dgm:spPr/>
    </dgm:pt>
    <dgm:pt modelId="{99ABFDC1-4CB8-4E08-A89B-B9484D168924}" type="pres">
      <dgm:prSet presAssocID="{55737838-85D7-4FD6-A3DB-F40D6E787367}" presName="rect2" presStyleLbl="node1" presStyleIdx="1" presStyleCnt="4" custScaleX="254569" custLinFactNeighborX="79898" custLinFactNeighborY="-3939">
        <dgm:presLayoutVars>
          <dgm:chMax val="0"/>
          <dgm:chPref val="0"/>
          <dgm:bulletEnabled val="1"/>
        </dgm:presLayoutVars>
      </dgm:prSet>
      <dgm:spPr/>
    </dgm:pt>
    <dgm:pt modelId="{88EBC38A-DDCC-41A6-A74E-331DD4E19E9E}" type="pres">
      <dgm:prSet presAssocID="{55737838-85D7-4FD6-A3DB-F40D6E787367}" presName="rect3" presStyleLbl="node1" presStyleIdx="2" presStyleCnt="4" custScaleX="247566" custLinFactNeighborX="-75039" custLinFactNeighborY="1927">
        <dgm:presLayoutVars>
          <dgm:chMax val="0"/>
          <dgm:chPref val="0"/>
          <dgm:bulletEnabled val="1"/>
        </dgm:presLayoutVars>
      </dgm:prSet>
      <dgm:spPr/>
    </dgm:pt>
    <dgm:pt modelId="{1E0967B6-2615-4AB1-97C8-9612AC698B42}" type="pres">
      <dgm:prSet presAssocID="{55737838-85D7-4FD6-A3DB-F40D6E787367}" presName="rect4" presStyleLbl="node1" presStyleIdx="3" presStyleCnt="4" custScaleX="253190" custLinFactNeighborX="81460" custLinFactNeighborY="-602">
        <dgm:presLayoutVars>
          <dgm:chMax val="0"/>
          <dgm:chPref val="0"/>
          <dgm:bulletEnabled val="1"/>
        </dgm:presLayoutVars>
      </dgm:prSet>
      <dgm:spPr/>
    </dgm:pt>
  </dgm:ptLst>
  <dgm:cxnLst>
    <dgm:cxn modelId="{0D03DE26-D7CC-440B-9C05-6A5030F0FDA7}" srcId="{55737838-85D7-4FD6-A3DB-F40D6E787367}" destId="{E9D57541-3322-4730-9F6E-7A25FA6B15DD}" srcOrd="3" destOrd="0" parTransId="{6C5F8D12-8C15-4795-8640-EAEAA9BB5452}" sibTransId="{AF464EDF-3F1A-4807-BD12-6E358761E32F}"/>
    <dgm:cxn modelId="{0000222B-88D7-4F78-B92C-9D43D70895A7}" type="presOf" srcId="{55737838-85D7-4FD6-A3DB-F40D6E787367}" destId="{AB0E4A11-CD56-4844-8CC3-64D2F7551114}" srcOrd="0" destOrd="0" presId="urn:microsoft.com/office/officeart/2005/8/layout/matrix2"/>
    <dgm:cxn modelId="{886E2B34-B3F9-4657-A4B0-32B1A0B7C0C8}" srcId="{55737838-85D7-4FD6-A3DB-F40D6E787367}" destId="{E31214BC-7FEB-4FC2-8C9C-10326054464D}" srcOrd="1" destOrd="0" parTransId="{08DA7C3B-4418-49FD-AE6D-E490D0B71253}" sibTransId="{CFEBFA0E-E45B-428E-A4CA-B3C6EABE8AE5}"/>
    <dgm:cxn modelId="{F8D80947-461A-4E29-BCD3-D56E07F3287C}" srcId="{55737838-85D7-4FD6-A3DB-F40D6E787367}" destId="{0F52252A-C7E6-4ED1-A3F7-F6FA3826E308}" srcOrd="2" destOrd="0" parTransId="{D8172870-F7EE-4BCF-B639-9110F05BC3CB}" sibTransId="{69F1B9EA-4325-4913-B783-0CE238E6785F}"/>
    <dgm:cxn modelId="{3981C54B-1878-4095-9441-20B83B94DB9F}" type="presOf" srcId="{0F52252A-C7E6-4ED1-A3F7-F6FA3826E308}" destId="{88EBC38A-DDCC-41A6-A74E-331DD4E19E9E}" srcOrd="0" destOrd="0" presId="urn:microsoft.com/office/officeart/2005/8/layout/matrix2"/>
    <dgm:cxn modelId="{884FF950-7E42-49F6-864A-820504E9C521}" type="presOf" srcId="{E31214BC-7FEB-4FC2-8C9C-10326054464D}" destId="{99ABFDC1-4CB8-4E08-A89B-B9484D168924}" srcOrd="0" destOrd="0" presId="urn:microsoft.com/office/officeart/2005/8/layout/matrix2"/>
    <dgm:cxn modelId="{37B3BAC9-78C0-4F9F-BA36-DB4380FD1E5F}" type="presOf" srcId="{E9D57541-3322-4730-9F6E-7A25FA6B15DD}" destId="{1E0967B6-2615-4AB1-97C8-9612AC698B42}" srcOrd="0" destOrd="0" presId="urn:microsoft.com/office/officeart/2005/8/layout/matrix2"/>
    <dgm:cxn modelId="{8319CBD9-C704-4E08-A8EA-F50A0B991F63}" type="presOf" srcId="{2E76D1D1-D397-461B-8E41-A3D0BBABE34B}" destId="{0E67DBBD-8E62-4139-8339-1838890AE8F8}" srcOrd="0" destOrd="0" presId="urn:microsoft.com/office/officeart/2005/8/layout/matrix2"/>
    <dgm:cxn modelId="{6979FDE2-7BEC-4B6A-9E02-D4A43904289B}" srcId="{55737838-85D7-4FD6-A3DB-F40D6E787367}" destId="{2E76D1D1-D397-461B-8E41-A3D0BBABE34B}" srcOrd="0" destOrd="0" parTransId="{C8C77125-5B06-44C1-87E0-518CE65C1F11}" sibTransId="{9A822DA6-9FAE-449E-A0C5-37B260AF5A27}"/>
    <dgm:cxn modelId="{0405569B-1389-4E90-AA7F-673838FC3C44}" type="presParOf" srcId="{AB0E4A11-CD56-4844-8CC3-64D2F7551114}" destId="{43BAFD84-3C4A-4B97-AA32-7727DFD92B47}" srcOrd="0" destOrd="0" presId="urn:microsoft.com/office/officeart/2005/8/layout/matrix2"/>
    <dgm:cxn modelId="{D6C5FC87-51DC-42EC-807F-C6225D33542C}" type="presParOf" srcId="{AB0E4A11-CD56-4844-8CC3-64D2F7551114}" destId="{0E67DBBD-8E62-4139-8339-1838890AE8F8}" srcOrd="1" destOrd="0" presId="urn:microsoft.com/office/officeart/2005/8/layout/matrix2"/>
    <dgm:cxn modelId="{FD848627-36FB-4BF7-A4A5-6A8290A4C9D9}" type="presParOf" srcId="{AB0E4A11-CD56-4844-8CC3-64D2F7551114}" destId="{99ABFDC1-4CB8-4E08-A89B-B9484D168924}" srcOrd="2" destOrd="0" presId="urn:microsoft.com/office/officeart/2005/8/layout/matrix2"/>
    <dgm:cxn modelId="{A9DFE6E1-8489-4A4B-873D-15135AEB7F1C}" type="presParOf" srcId="{AB0E4A11-CD56-4844-8CC3-64D2F7551114}" destId="{88EBC38A-DDCC-41A6-A74E-331DD4E19E9E}" srcOrd="3" destOrd="0" presId="urn:microsoft.com/office/officeart/2005/8/layout/matrix2"/>
    <dgm:cxn modelId="{E2062173-35A1-4D68-834E-E943FA554255}" type="presParOf" srcId="{AB0E4A11-CD56-4844-8CC3-64D2F7551114}" destId="{1E0967B6-2615-4AB1-97C8-9612AC698B42}"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AFD84-3C4A-4B97-AA32-7727DFD92B47}">
      <dsp:nvSpPr>
        <dsp:cNvPr id="0" name=""/>
        <dsp:cNvSpPr/>
      </dsp:nvSpPr>
      <dsp:spPr>
        <a:xfrm>
          <a:off x="1212275" y="0"/>
          <a:ext cx="8091048" cy="3956406"/>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67DBBD-8E62-4139-8339-1838890AE8F8}">
      <dsp:nvSpPr>
        <dsp:cNvPr id="0" name=""/>
        <dsp:cNvSpPr/>
      </dsp:nvSpPr>
      <dsp:spPr>
        <a:xfrm>
          <a:off x="1109357" y="194829"/>
          <a:ext cx="3967309" cy="15825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Substance Use Prevention &amp; Recovery</a:t>
          </a:r>
        </a:p>
      </dsp:txBody>
      <dsp:txXfrm>
        <a:off x="1186611" y="272083"/>
        <a:ext cx="3812801" cy="1428054"/>
      </dsp:txXfrm>
    </dsp:sp>
    <dsp:sp modelId="{99ABFDC1-4CB8-4E08-A89B-B9484D168924}">
      <dsp:nvSpPr>
        <dsp:cNvPr id="0" name=""/>
        <dsp:cNvSpPr/>
      </dsp:nvSpPr>
      <dsp:spPr>
        <a:xfrm>
          <a:off x="5437634" y="194829"/>
          <a:ext cx="4028713" cy="15825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Mental Health</a:t>
          </a:r>
        </a:p>
      </dsp:txBody>
      <dsp:txXfrm>
        <a:off x="5514888" y="272083"/>
        <a:ext cx="3874205" cy="1428054"/>
      </dsp:txXfrm>
    </dsp:sp>
    <dsp:sp modelId="{88EBC38A-DDCC-41A6-A74E-331DD4E19E9E}">
      <dsp:nvSpPr>
        <dsp:cNvPr id="0" name=""/>
        <dsp:cNvSpPr/>
      </dsp:nvSpPr>
      <dsp:spPr>
        <a:xfrm>
          <a:off x="1181562" y="2147173"/>
          <a:ext cx="3917886" cy="15825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Diabetes Prevention</a:t>
          </a:r>
        </a:p>
      </dsp:txBody>
      <dsp:txXfrm>
        <a:off x="1258816" y="2224427"/>
        <a:ext cx="3763378" cy="1428054"/>
      </dsp:txXfrm>
    </dsp:sp>
    <dsp:sp modelId="{1E0967B6-2615-4AB1-97C8-9612AC698B42}">
      <dsp:nvSpPr>
        <dsp:cNvPr id="0" name=""/>
        <dsp:cNvSpPr/>
      </dsp:nvSpPr>
      <dsp:spPr>
        <a:xfrm>
          <a:off x="5473265" y="2107150"/>
          <a:ext cx="4006889" cy="15825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Food Insecurity </a:t>
          </a:r>
        </a:p>
      </dsp:txBody>
      <dsp:txXfrm>
        <a:off x="5550519" y="2184404"/>
        <a:ext cx="3852381" cy="1428054"/>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34B19-8402-4CB0-8E3E-FB1EE34107AE}" type="datetimeFigureOut">
              <a:rPr lang="en-US" smtClean="0"/>
              <a:t>12/6/2024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C56DE-2722-4E23-AB77-4A65D3C2C147}" type="slidenum">
              <a:rPr lang="en-US" smtClean="0"/>
              <a:t>‹#›</a:t>
            </a:fld>
            <a:endParaRPr lang="en-US" dirty="0"/>
          </a:p>
        </p:txBody>
      </p:sp>
    </p:spTree>
    <p:extLst>
      <p:ext uri="{BB962C8B-B14F-4D97-AF65-F5344CB8AC3E}">
        <p14:creationId xmlns:p14="http://schemas.microsoft.com/office/powerpoint/2010/main" val="126487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ACFFE07-986B-374E-B972-77CB08FA5D31}" type="slidenum">
              <a:rPr lang="en-US" smtClean="0"/>
              <a:pPr>
                <a:defRPr/>
              </a:pPr>
              <a:t>1</a:t>
            </a:fld>
            <a:endParaRPr lang="en-US" dirty="0"/>
          </a:p>
        </p:txBody>
      </p:sp>
    </p:spTree>
    <p:extLst>
      <p:ext uri="{BB962C8B-B14F-4D97-AF65-F5344CB8AC3E}">
        <p14:creationId xmlns:p14="http://schemas.microsoft.com/office/powerpoint/2010/main" val="1627540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Throughout the university multiple units have employed Community Health Workers. However, currently we do not have a training program on campus. CHECK will address this workforce development need. There is variable preparation of the university-wide CHWs, most are not certified.  Our vision is that the CHW model will provide a service to researchers, support translation science efforts, address unmet health needs identified through needs assessment and during outreach. For the CTSA we need to show the impact of having this experience. </a:t>
            </a:r>
          </a:p>
          <a:p>
            <a:endParaRPr lang="en-US" dirty="0">
              <a:cs typeface="Calibri"/>
            </a:endParaRPr>
          </a:p>
          <a:p>
            <a:r>
              <a:rPr lang="en-US" dirty="0">
                <a:cs typeface="Calibri"/>
              </a:rPr>
              <a:t>EAC Suggestion:</a:t>
            </a:r>
          </a:p>
          <a:p>
            <a:pPr marL="171450" indent="-171450">
              <a:buFont typeface="Arial"/>
              <a:buChar char="•"/>
            </a:pPr>
            <a:r>
              <a:rPr lang="en-US" dirty="0"/>
              <a:t>Diversify pool of Community Health Workers </a:t>
            </a:r>
          </a:p>
          <a:p>
            <a:pPr>
              <a:buFont typeface="Wingdings" panose="05000000000000000000" pitchFamily="2" charset="2"/>
              <a:buChar char="§"/>
            </a:pPr>
            <a:r>
              <a:rPr lang="en-US" dirty="0">
                <a:cs typeface="Calibri"/>
              </a:rPr>
              <a:t>Would appreciate you all’s insight as we develop the  program.</a:t>
            </a:r>
            <a:r>
              <a:rPr lang="en-US" dirty="0"/>
              <a:t> Particularly as it pertains to translation science in mind:</a:t>
            </a:r>
          </a:p>
          <a:p>
            <a:pPr lvl="1">
              <a:buFont typeface="Wingdings" panose="05000000000000000000" pitchFamily="2" charset="2"/>
              <a:buChar char="§"/>
            </a:pPr>
            <a:r>
              <a:rPr lang="en-US" dirty="0"/>
              <a:t>Evaluation to demonstrate value added?</a:t>
            </a:r>
          </a:p>
          <a:p>
            <a:pPr marL="0" indent="0">
              <a:buFont typeface="Arial"/>
              <a:buNone/>
            </a:pPr>
            <a:endParaRPr lang="en-US" dirty="0">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3C56DE-2722-4E23-AB77-4A65D3C2C14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3397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FA3C56DE-2722-4E23-AB77-4A65D3C2C147}" type="slidenum">
              <a:rPr lang="en-US" smtClean="0"/>
              <a:t>4</a:t>
            </a:fld>
            <a:endParaRPr lang="en-US" dirty="0"/>
          </a:p>
        </p:txBody>
      </p:sp>
    </p:spTree>
    <p:extLst>
      <p:ext uri="{BB962C8B-B14F-4D97-AF65-F5344CB8AC3E}">
        <p14:creationId xmlns:p14="http://schemas.microsoft.com/office/powerpoint/2010/main" val="586939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cs typeface="Calibri"/>
            </a:endParaRPr>
          </a:p>
        </p:txBody>
      </p:sp>
      <p:sp>
        <p:nvSpPr>
          <p:cNvPr id="4" name="Slide Number Placeholder 3"/>
          <p:cNvSpPr>
            <a:spLocks noGrp="1"/>
          </p:cNvSpPr>
          <p:nvPr>
            <p:ph type="sldNum" sz="quarter" idx="5"/>
          </p:nvPr>
        </p:nvSpPr>
        <p:spPr/>
        <p:txBody>
          <a:bodyPr/>
          <a:lstStyle/>
          <a:p>
            <a:fld id="{FA3C56DE-2722-4E23-AB77-4A65D3C2C147}" type="slidenum">
              <a:rPr lang="en-US" smtClean="0"/>
              <a:t>5</a:t>
            </a:fld>
            <a:endParaRPr lang="en-US" dirty="0"/>
          </a:p>
        </p:txBody>
      </p:sp>
    </p:spTree>
    <p:extLst>
      <p:ext uri="{BB962C8B-B14F-4D97-AF65-F5344CB8AC3E}">
        <p14:creationId xmlns:p14="http://schemas.microsoft.com/office/powerpoint/2010/main" val="4095909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3C56DE-2722-4E23-AB77-4A65D3C2C147}" type="slidenum">
              <a:rPr lang="en-US" smtClean="0"/>
              <a:t>6</a:t>
            </a:fld>
            <a:endParaRPr lang="en-US" dirty="0"/>
          </a:p>
        </p:txBody>
      </p:sp>
    </p:spTree>
    <p:extLst>
      <p:ext uri="{BB962C8B-B14F-4D97-AF65-F5344CB8AC3E}">
        <p14:creationId xmlns:p14="http://schemas.microsoft.com/office/powerpoint/2010/main" val="365805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ACFFE07-986B-374E-B972-77CB08FA5D31}" type="slidenum">
              <a:rPr lang="en-US" smtClean="0"/>
              <a:pPr>
                <a:defRPr/>
              </a:pPr>
              <a:t>7</a:t>
            </a:fld>
            <a:endParaRPr lang="en-US" dirty="0"/>
          </a:p>
        </p:txBody>
      </p:sp>
    </p:spTree>
    <p:extLst>
      <p:ext uri="{BB962C8B-B14F-4D97-AF65-F5344CB8AC3E}">
        <p14:creationId xmlns:p14="http://schemas.microsoft.com/office/powerpoint/2010/main" val="3290978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176CA-1CEB-4011-9683-2413D08CD4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F7EA60-ADD0-4DF4-9C48-DADCF699C2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F1F93-EA21-490F-9258-BEECBC4F912A}"/>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5" name="Footer Placeholder 4">
            <a:extLst>
              <a:ext uri="{FF2B5EF4-FFF2-40B4-BE49-F238E27FC236}">
                <a16:creationId xmlns:a16="http://schemas.microsoft.com/office/drawing/2014/main" id="{91A55903-EADC-4E2A-A355-AF9E4505F5B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34ED71-8ACE-4C2A-B9B1-00BEA2A7320E}"/>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1173689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178AA-6392-4BF6-BE20-EAEC8A85B3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2EBBBD-BFA2-4FD4-90F1-58D296D596C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1CA5FD-43E6-4C0B-981D-0AB280FAA281}"/>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5" name="Footer Placeholder 4">
            <a:extLst>
              <a:ext uri="{FF2B5EF4-FFF2-40B4-BE49-F238E27FC236}">
                <a16:creationId xmlns:a16="http://schemas.microsoft.com/office/drawing/2014/main" id="{D2A26B53-D091-44BF-81B7-41A60AF7B66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18EF88-4DA3-4120-A2CE-F5FB5E5F05CD}"/>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777746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FDF77D-25C5-4F65-8635-74A1EF8F7D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3906EB-F5A3-4263-9AB3-96EF2BF70CA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88293-2D08-4AA3-A87F-ED95F255E428}"/>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5" name="Footer Placeholder 4">
            <a:extLst>
              <a:ext uri="{FF2B5EF4-FFF2-40B4-BE49-F238E27FC236}">
                <a16:creationId xmlns:a16="http://schemas.microsoft.com/office/drawing/2014/main" id="{963F5F34-7A86-45DB-85B3-34F07C1961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97F5F72-D5FD-42A7-9D83-AAEE4E228F6D}"/>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416934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12D83-2AFA-4744-AAF5-A19A03A5CB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ECE5C1-EC75-474F-A64C-E60A597C8D7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29FCBD-2B9A-4E22-A384-28136C07D52A}"/>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5" name="Footer Placeholder 4">
            <a:extLst>
              <a:ext uri="{FF2B5EF4-FFF2-40B4-BE49-F238E27FC236}">
                <a16:creationId xmlns:a16="http://schemas.microsoft.com/office/drawing/2014/main" id="{0A6506A9-9DB9-4C4D-86FC-4C520260C0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CD16E7-B4B1-4490-B582-4B7A89265F91}"/>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3756841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4266F-5AB0-4AB1-B787-BFDFAEECDB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FFD311-EDB6-4F6A-89B9-8CA4BDE809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59E71D9-E9B5-4BF4-B8E0-DCA8F313CEB8}"/>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5" name="Footer Placeholder 4">
            <a:extLst>
              <a:ext uri="{FF2B5EF4-FFF2-40B4-BE49-F238E27FC236}">
                <a16:creationId xmlns:a16="http://schemas.microsoft.com/office/drawing/2014/main" id="{648A05C2-1B43-4FF0-973A-BA0E8BDA1FB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049FA9-B16A-4504-A5FF-65174EA86EC1}"/>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1732608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BF50-C48C-48A3-90AB-8F985C366B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BC0AE5-9BA3-4A16-85A5-4CCE91D861F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E8C736-CB12-4C71-B2BE-E5049337F2C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CAB6A4-C55E-405C-8473-AA2870B1AEC7}"/>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6" name="Footer Placeholder 5">
            <a:extLst>
              <a:ext uri="{FF2B5EF4-FFF2-40B4-BE49-F238E27FC236}">
                <a16:creationId xmlns:a16="http://schemas.microsoft.com/office/drawing/2014/main" id="{04C27CEE-E9D6-43B8-9F67-96F351202FD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54620E6-04CB-418F-9C27-20C755531979}"/>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1095491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7BA34-A847-4E85-A4C1-DC98801807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AF8448-171A-448B-B866-BAA474E91B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DE3472D-3BF3-4CAE-9537-844A00235C0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715750-1705-43ED-B152-5208130D72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7EE607D-723D-45A1-A4C6-2A4CECC00B1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11B464C-A6C6-432B-94D3-C547278392F9}"/>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8" name="Footer Placeholder 7">
            <a:extLst>
              <a:ext uri="{FF2B5EF4-FFF2-40B4-BE49-F238E27FC236}">
                <a16:creationId xmlns:a16="http://schemas.microsoft.com/office/drawing/2014/main" id="{FC596E6B-5247-4E1B-87FA-7B0EEADD6E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8AFFF38-3F6F-4093-A91C-13CCB08E833E}"/>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2640289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38183-2725-4375-9080-DF45122BC0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64405-C30C-4727-9873-CF6CA4314265}"/>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4" name="Footer Placeholder 3">
            <a:extLst>
              <a:ext uri="{FF2B5EF4-FFF2-40B4-BE49-F238E27FC236}">
                <a16:creationId xmlns:a16="http://schemas.microsoft.com/office/drawing/2014/main" id="{49E16D83-D598-4438-B4F8-B211DF7FEEA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7CF853-3FA3-41C7-8AD2-1A811783A046}"/>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1239088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C80F74-8CB2-4F2A-850E-46DE9BC0955C}"/>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3" name="Footer Placeholder 2">
            <a:extLst>
              <a:ext uri="{FF2B5EF4-FFF2-40B4-BE49-F238E27FC236}">
                <a16:creationId xmlns:a16="http://schemas.microsoft.com/office/drawing/2014/main" id="{1F292C10-2EC5-4393-8F3B-0617829294E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0E08183-F097-4520-BF99-13C511E12671}"/>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1531177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FDAA3-0F66-4DB0-A47D-1139055CFE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1A6281-7216-4475-A027-B489F20403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2FEF57-43E4-4D09-90C2-9D7569211A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FA8AE1E-47DA-4486-9BEF-61A3AA5B66E8}"/>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6" name="Footer Placeholder 5">
            <a:extLst>
              <a:ext uri="{FF2B5EF4-FFF2-40B4-BE49-F238E27FC236}">
                <a16:creationId xmlns:a16="http://schemas.microsoft.com/office/drawing/2014/main" id="{BEF36911-CF09-4B60-9BC1-D806F639A2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3D571D9-8EF4-421B-9F61-50C0D2CBB35E}"/>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69240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E6000-E5E7-4EB8-8A59-934520325D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D875C7-5AFB-442E-B7D2-52718D3A94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47E447D-F9C8-46AE-AFF4-F5BBCFD6F3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EDE3FF-586B-4340-836D-C9FADAD984FF}"/>
              </a:ext>
            </a:extLst>
          </p:cNvPr>
          <p:cNvSpPr>
            <a:spLocks noGrp="1"/>
          </p:cNvSpPr>
          <p:nvPr>
            <p:ph type="dt" sz="half" idx="10"/>
          </p:nvPr>
        </p:nvSpPr>
        <p:spPr/>
        <p:txBody>
          <a:bodyPr/>
          <a:lstStyle/>
          <a:p>
            <a:fld id="{E0C35F4E-02A1-476C-8B43-C1857058CCB2}" type="datetimeFigureOut">
              <a:rPr lang="en-US" smtClean="0"/>
              <a:t>12/6/2024</a:t>
            </a:fld>
            <a:endParaRPr lang="en-US" dirty="0"/>
          </a:p>
        </p:txBody>
      </p:sp>
      <p:sp>
        <p:nvSpPr>
          <p:cNvPr id="6" name="Footer Placeholder 5">
            <a:extLst>
              <a:ext uri="{FF2B5EF4-FFF2-40B4-BE49-F238E27FC236}">
                <a16:creationId xmlns:a16="http://schemas.microsoft.com/office/drawing/2014/main" id="{74F88645-D639-4F91-B075-06A5E325B4A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2ADF589-D42A-4D0D-B8ED-E21DC5444C3D}"/>
              </a:ext>
            </a:extLst>
          </p:cNvPr>
          <p:cNvSpPr>
            <a:spLocks noGrp="1"/>
          </p:cNvSpPr>
          <p:nvPr>
            <p:ph type="sldNum" sz="quarter" idx="12"/>
          </p:nvPr>
        </p:nvSpPr>
        <p:spPr/>
        <p:txBody>
          <a:bodyPr/>
          <a:lstStyle/>
          <a:p>
            <a:fld id="{84614F1F-4468-4CF1-AD60-7DA85BB48AC0}" type="slidenum">
              <a:rPr lang="en-US" smtClean="0"/>
              <a:t>‹#›</a:t>
            </a:fld>
            <a:endParaRPr lang="en-US" dirty="0"/>
          </a:p>
        </p:txBody>
      </p:sp>
    </p:spTree>
    <p:extLst>
      <p:ext uri="{BB962C8B-B14F-4D97-AF65-F5344CB8AC3E}">
        <p14:creationId xmlns:p14="http://schemas.microsoft.com/office/powerpoint/2010/main" val="3422223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C2A932-C31B-41EB-B1E5-53BD89FEE9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CAA92E-F475-4D5E-A0E7-836745CEA1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BA269F-1C36-4163-B2EF-75487E140A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C35F4E-02A1-476C-8B43-C1857058CCB2}" type="datetimeFigureOut">
              <a:rPr lang="en-US" smtClean="0"/>
              <a:t>12/6/2024</a:t>
            </a:fld>
            <a:endParaRPr lang="en-US" dirty="0"/>
          </a:p>
        </p:txBody>
      </p:sp>
      <p:sp>
        <p:nvSpPr>
          <p:cNvPr id="5" name="Footer Placeholder 4">
            <a:extLst>
              <a:ext uri="{FF2B5EF4-FFF2-40B4-BE49-F238E27FC236}">
                <a16:creationId xmlns:a16="http://schemas.microsoft.com/office/drawing/2014/main" id="{669C29F7-F2DD-4B29-890A-6B267DD193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9831A52-F1AF-4434-A3AA-05898DCE06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14F1F-4468-4CF1-AD60-7DA85BB48AC0}" type="slidenum">
              <a:rPr lang="en-US" smtClean="0"/>
              <a:t>‹#›</a:t>
            </a:fld>
            <a:endParaRPr lang="en-US" dirty="0"/>
          </a:p>
        </p:txBody>
      </p:sp>
    </p:spTree>
    <p:extLst>
      <p:ext uri="{BB962C8B-B14F-4D97-AF65-F5344CB8AC3E}">
        <p14:creationId xmlns:p14="http://schemas.microsoft.com/office/powerpoint/2010/main" val="3860780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needpix.com/photo/173625/checkbox-check-mark-mark-check-tick-yes-approve-approval-accepted"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552C8A71-E147-AE4B-8CA9-D86838B9CE9A}"/>
              </a:ext>
            </a:extLst>
          </p:cNvPr>
          <p:cNvSpPr txBox="1">
            <a:spLocks/>
          </p:cNvSpPr>
          <p:nvPr/>
        </p:nvSpPr>
        <p:spPr>
          <a:xfrm>
            <a:off x="1451217" y="937086"/>
            <a:ext cx="10193095" cy="4677901"/>
          </a:xfrm>
          <a:prstGeom prst="rect">
            <a:avLst/>
          </a:prstGeom>
        </p:spPr>
        <p:txBody>
          <a:bodyPr lIns="91440" tIns="45720" rIns="91440" bIns="45720" anchor="t"/>
          <a:lstStyle>
            <a:lvl1pPr algn="l" rtl="0" eaLnBrk="0" fontAlgn="base" hangingPunct="0">
              <a:spcBef>
                <a:spcPct val="0"/>
              </a:spcBef>
              <a:spcAft>
                <a:spcPct val="0"/>
              </a:spcAft>
              <a:defRPr sz="4400" kern="1200">
                <a:solidFill>
                  <a:schemeClr val="bg1"/>
                </a:solidFill>
                <a:latin typeface="Garamond" pitchFamily="18" charset="0"/>
                <a:ea typeface="ＭＳ Ｐゴシック" pitchFamily="-106" charset="-128"/>
                <a:cs typeface="ＭＳ Ｐゴシック" pitchFamily="-106" charset="-128"/>
              </a:defRPr>
            </a:lvl1pPr>
            <a:lvl2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2pPr>
            <a:lvl3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3pPr>
            <a:lvl4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4pPr>
            <a:lvl5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5pPr>
            <a:lvl6pPr marL="457200" algn="l" rtl="0" fontAlgn="base">
              <a:spcBef>
                <a:spcPct val="0"/>
              </a:spcBef>
              <a:spcAft>
                <a:spcPct val="0"/>
              </a:spcAft>
              <a:defRPr sz="4400">
                <a:solidFill>
                  <a:schemeClr val="tx1"/>
                </a:solidFill>
                <a:latin typeface="Garamond" pitchFamily="18" charset="0"/>
              </a:defRPr>
            </a:lvl6pPr>
            <a:lvl7pPr marL="914400" algn="l" rtl="0" fontAlgn="base">
              <a:spcBef>
                <a:spcPct val="0"/>
              </a:spcBef>
              <a:spcAft>
                <a:spcPct val="0"/>
              </a:spcAft>
              <a:defRPr sz="4400">
                <a:solidFill>
                  <a:schemeClr val="tx1"/>
                </a:solidFill>
                <a:latin typeface="Garamond" pitchFamily="18" charset="0"/>
              </a:defRPr>
            </a:lvl7pPr>
            <a:lvl8pPr marL="1371600" algn="l" rtl="0" fontAlgn="base">
              <a:spcBef>
                <a:spcPct val="0"/>
              </a:spcBef>
              <a:spcAft>
                <a:spcPct val="0"/>
              </a:spcAft>
              <a:defRPr sz="4400">
                <a:solidFill>
                  <a:schemeClr val="tx1"/>
                </a:solidFill>
                <a:latin typeface="Garamond" pitchFamily="18" charset="0"/>
              </a:defRPr>
            </a:lvl8pPr>
            <a:lvl9pPr marL="1828800" algn="l" rtl="0" fontAlgn="base">
              <a:spcBef>
                <a:spcPct val="0"/>
              </a:spcBef>
              <a:spcAft>
                <a:spcPct val="0"/>
              </a:spcAft>
              <a:defRPr sz="4400">
                <a:solidFill>
                  <a:schemeClr val="tx1"/>
                </a:solidFill>
                <a:latin typeface="Garamond" pitchFamily="18" charset="0"/>
              </a:defRPr>
            </a:lvl9pPr>
          </a:lstStyle>
          <a:p>
            <a:pPr algn="ctr"/>
            <a:r>
              <a:rPr lang="en-US" dirty="0">
                <a:solidFill>
                  <a:schemeClr val="tx1"/>
                </a:solidFill>
                <a:latin typeface="+mn-lt"/>
              </a:rPr>
              <a:t>Subcommittee 5:</a:t>
            </a:r>
          </a:p>
          <a:p>
            <a:pPr algn="ctr"/>
            <a:r>
              <a:rPr lang="en-US" dirty="0">
                <a:solidFill>
                  <a:schemeClr val="tx1"/>
                </a:solidFill>
                <a:latin typeface="+mn-lt"/>
              </a:rPr>
              <a:t>Health Equity, Community Engagement, &amp;  Stakeholder Engagement </a:t>
            </a:r>
          </a:p>
          <a:p>
            <a:pPr algn="ctr"/>
            <a:endParaRPr lang="en-US" sz="3600" dirty="0">
              <a:solidFill>
                <a:schemeClr val="tx1"/>
              </a:solidFill>
              <a:latin typeface="+mn-lt"/>
              <a:cs typeface="Arial" panose="020B0604020202020204" pitchFamily="34" charset="0"/>
            </a:endParaRPr>
          </a:p>
          <a:p>
            <a:pPr algn="ctr"/>
            <a:r>
              <a:rPr lang="en-US" sz="3600" dirty="0">
                <a:solidFill>
                  <a:schemeClr val="tx1"/>
                </a:solidFill>
                <a:latin typeface="+mn-lt"/>
                <a:cs typeface="Arial" panose="020B0604020202020204" pitchFamily="34" charset="0"/>
              </a:rPr>
              <a:t>Nancy Schoenberg &amp; Lovoria Williams</a:t>
            </a:r>
          </a:p>
          <a:p>
            <a:pPr algn="ctr"/>
            <a:endParaRPr lang="en-US" dirty="0">
              <a:solidFill>
                <a:schemeClr val="tx1"/>
              </a:solidFill>
              <a:latin typeface="+mn-lt"/>
            </a:endParaRPr>
          </a:p>
          <a:p>
            <a:r>
              <a:rPr lang="en-US" dirty="0">
                <a:latin typeface="+mn-lt"/>
              </a:rPr>
              <a:t>Professor, </a:t>
            </a:r>
            <a:r>
              <a:rPr lang="en-US" dirty="0"/>
              <a:t>Nursing</a:t>
            </a:r>
            <a:endParaRPr lang="en-US" sz="3600" dirty="0">
              <a:solidFill>
                <a:schemeClr val="tx1"/>
              </a:solidFill>
              <a:latin typeface="+mn-lt"/>
              <a:cs typeface="Arial" panose="020B0604020202020204" pitchFamily="34" charset="0"/>
            </a:endParaRPr>
          </a:p>
          <a:p>
            <a:pPr algn="ctr"/>
            <a:endParaRPr lang="en-US" sz="4000" b="1" u="sng" dirty="0">
              <a:solidFill>
                <a:schemeClr val="tx1"/>
              </a:solidFill>
              <a:latin typeface="Times New Roman"/>
              <a:cs typeface="Times New Roman"/>
            </a:endParaRPr>
          </a:p>
        </p:txBody>
      </p:sp>
      <p:sp>
        <p:nvSpPr>
          <p:cNvPr id="2" name="object 2">
            <a:extLst>
              <a:ext uri="{FF2B5EF4-FFF2-40B4-BE49-F238E27FC236}">
                <a16:creationId xmlns:a16="http://schemas.microsoft.com/office/drawing/2014/main" id="{91D52944-933E-9E90-8357-8F98E1825134}"/>
              </a:ext>
            </a:extLst>
          </p:cNvPr>
          <p:cNvSpPr/>
          <p:nvPr/>
        </p:nvSpPr>
        <p:spPr>
          <a:xfrm>
            <a:off x="0" y="5912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algn="ctr">
              <a:lnSpc>
                <a:spcPct val="120000"/>
              </a:lnSpc>
            </a:pPr>
            <a:endParaRPr lang="en-US" sz="3600" i="1" u="sng" dirty="0">
              <a:solidFill>
                <a:schemeClr val="bg1"/>
              </a:solidFill>
            </a:endParaRPr>
          </a:p>
        </p:txBody>
      </p:sp>
      <p:pic>
        <p:nvPicPr>
          <p:cNvPr id="3" name="Content Placeholder 10">
            <a:extLst>
              <a:ext uri="{FF2B5EF4-FFF2-40B4-BE49-F238E27FC236}">
                <a16:creationId xmlns:a16="http://schemas.microsoft.com/office/drawing/2014/main" id="{16DD15D5-A78D-C5D0-DFDA-20D910DDFB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spTree>
    <p:extLst>
      <p:ext uri="{BB962C8B-B14F-4D97-AF65-F5344CB8AC3E}">
        <p14:creationId xmlns:p14="http://schemas.microsoft.com/office/powerpoint/2010/main" val="507879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DAED17A-A48E-7846-DA30-EDB4F05848D4}"/>
              </a:ext>
            </a:extLst>
          </p:cNvPr>
          <p:cNvSpPr>
            <a:spLocks noGrp="1"/>
          </p:cNvSpPr>
          <p:nvPr>
            <p:ph type="body" idx="1"/>
          </p:nvPr>
        </p:nvSpPr>
        <p:spPr>
          <a:xfrm>
            <a:off x="484500" y="404930"/>
            <a:ext cx="3343947" cy="819238"/>
          </a:xfrm>
          <a:ln>
            <a:noFill/>
          </a:ln>
        </p:spPr>
        <p:txBody>
          <a:bodyPr>
            <a:noAutofit/>
          </a:bodyPr>
          <a:lstStyle/>
          <a:p>
            <a:pPr algn="ctr"/>
            <a:r>
              <a:rPr lang="en-US" sz="2800" dirty="0">
                <a:solidFill>
                  <a:srgbClr val="022B8C"/>
                </a:solidFill>
                <a:latin typeface="Arial"/>
                <a:cs typeface="Arial"/>
              </a:rPr>
              <a:t>CSE Workforce Development</a:t>
            </a:r>
            <a:endParaRPr lang="en-US" sz="2800" dirty="0">
              <a:solidFill>
                <a:srgbClr val="022B8C"/>
              </a:solidFill>
              <a:cs typeface="Calibri" panose="020F0502020204030204"/>
            </a:endParaRPr>
          </a:p>
        </p:txBody>
      </p:sp>
      <p:sp>
        <p:nvSpPr>
          <p:cNvPr id="4" name="Content Placeholder 3">
            <a:extLst>
              <a:ext uri="{FF2B5EF4-FFF2-40B4-BE49-F238E27FC236}">
                <a16:creationId xmlns:a16="http://schemas.microsoft.com/office/drawing/2014/main" id="{A693C8A4-7D7E-B478-11FA-1F0F33F44744}"/>
              </a:ext>
            </a:extLst>
          </p:cNvPr>
          <p:cNvSpPr>
            <a:spLocks noGrp="1"/>
          </p:cNvSpPr>
          <p:nvPr>
            <p:ph sz="half" idx="2"/>
          </p:nvPr>
        </p:nvSpPr>
        <p:spPr>
          <a:xfrm>
            <a:off x="484500" y="1630879"/>
            <a:ext cx="3343947" cy="3656539"/>
          </a:xfrm>
          <a:ln w="12700">
            <a:solidFill>
              <a:schemeClr val="tx1"/>
            </a:solidFill>
          </a:ln>
        </p:spPr>
        <p:txBody>
          <a:bodyPr vert="horz" lIns="91440" tIns="45720" rIns="91440" bIns="45720" rtlCol="0" anchor="ctr">
            <a:normAutofit/>
          </a:bodyPr>
          <a:lstStyle/>
          <a:p>
            <a:pPr marL="285750" indent="-285750">
              <a:lnSpc>
                <a:spcPct val="100000"/>
              </a:lnSpc>
              <a:spcBef>
                <a:spcPts val="0"/>
              </a:spcBef>
              <a:buFont typeface="Arial"/>
            </a:pPr>
            <a:r>
              <a:rPr lang="en-US" sz="1800" dirty="0">
                <a:latin typeface="Arial"/>
                <a:cs typeface="Arial"/>
              </a:rPr>
              <a:t>Community Leadership Institute of KY (CLIK)</a:t>
            </a:r>
            <a:endParaRPr lang="en-US" sz="1800" dirty="0">
              <a:latin typeface="Arial"/>
              <a:cs typeface="Calibri" panose="020F0502020204030204"/>
            </a:endParaRPr>
          </a:p>
          <a:p>
            <a:pPr marL="0" indent="0">
              <a:lnSpc>
                <a:spcPct val="100000"/>
              </a:lnSpc>
              <a:spcBef>
                <a:spcPts val="0"/>
              </a:spcBef>
              <a:buNone/>
            </a:pPr>
            <a:endParaRPr lang="en-US" sz="1800" dirty="0">
              <a:latin typeface="Arial"/>
              <a:cs typeface="Arial"/>
            </a:endParaRPr>
          </a:p>
          <a:p>
            <a:pPr marL="285750" indent="-285750">
              <a:lnSpc>
                <a:spcPct val="100000"/>
              </a:lnSpc>
              <a:spcBef>
                <a:spcPts val="0"/>
              </a:spcBef>
              <a:buFont typeface="Arial"/>
            </a:pPr>
            <a:r>
              <a:rPr lang="en-US" sz="1800" b="1" dirty="0">
                <a:latin typeface="Arial"/>
                <a:cs typeface="Arial"/>
              </a:rPr>
              <a:t>NEW: Community Health Worker Training program, (Committing to Health Equity and Care in Kentucky, CHECK)</a:t>
            </a:r>
          </a:p>
          <a:p>
            <a:pPr marL="285750" indent="-285750">
              <a:lnSpc>
                <a:spcPct val="100000"/>
              </a:lnSpc>
              <a:spcBef>
                <a:spcPts val="0"/>
              </a:spcBef>
              <a:buFont typeface="Arial"/>
            </a:pPr>
            <a:endParaRPr lang="en-US" sz="1800" dirty="0">
              <a:latin typeface="Arial"/>
              <a:cs typeface="Arial"/>
            </a:endParaRPr>
          </a:p>
          <a:p>
            <a:pPr marL="285750" indent="-285750">
              <a:lnSpc>
                <a:spcPct val="100000"/>
              </a:lnSpc>
              <a:spcBef>
                <a:spcPts val="0"/>
              </a:spcBef>
              <a:buFont typeface="Arial"/>
            </a:pPr>
            <a:endParaRPr lang="en-US" sz="1800" dirty="0">
              <a:latin typeface="Arial"/>
              <a:cs typeface="Arial"/>
            </a:endParaRPr>
          </a:p>
          <a:p>
            <a:pPr marL="0" indent="0">
              <a:lnSpc>
                <a:spcPct val="100000"/>
              </a:lnSpc>
              <a:spcBef>
                <a:spcPts val="0"/>
              </a:spcBef>
              <a:buNone/>
            </a:pPr>
            <a:endParaRPr lang="en-US" sz="1800" dirty="0">
              <a:latin typeface="Arial"/>
              <a:cs typeface="Arial"/>
            </a:endParaRPr>
          </a:p>
        </p:txBody>
      </p:sp>
      <p:sp>
        <p:nvSpPr>
          <p:cNvPr id="8" name="Text Placeholder 2">
            <a:extLst>
              <a:ext uri="{FF2B5EF4-FFF2-40B4-BE49-F238E27FC236}">
                <a16:creationId xmlns:a16="http://schemas.microsoft.com/office/drawing/2014/main" id="{668DF483-DC16-91F4-546B-345C87B365E8}"/>
              </a:ext>
            </a:extLst>
          </p:cNvPr>
          <p:cNvSpPr txBox="1">
            <a:spLocks/>
          </p:cNvSpPr>
          <p:nvPr/>
        </p:nvSpPr>
        <p:spPr>
          <a:xfrm>
            <a:off x="4395476" y="407735"/>
            <a:ext cx="3343947" cy="819238"/>
          </a:xfrm>
          <a:prstGeom prst="rect">
            <a:avLst/>
          </a:prstGeom>
          <a:ln>
            <a:noFill/>
          </a:ln>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2800" dirty="0">
                <a:solidFill>
                  <a:srgbClr val="022B8C"/>
                </a:solidFill>
                <a:latin typeface="Arial"/>
                <a:cs typeface="Arial"/>
              </a:rPr>
              <a:t>CSE Networks and Outreach</a:t>
            </a:r>
            <a:endParaRPr lang="en-US" sz="2800" dirty="0">
              <a:solidFill>
                <a:srgbClr val="002060"/>
              </a:solidFill>
              <a:cs typeface="Calibri" panose="020F0502020204030204"/>
            </a:endParaRPr>
          </a:p>
        </p:txBody>
      </p:sp>
      <p:sp>
        <p:nvSpPr>
          <p:cNvPr id="10" name="Content Placeholder 3">
            <a:extLst>
              <a:ext uri="{FF2B5EF4-FFF2-40B4-BE49-F238E27FC236}">
                <a16:creationId xmlns:a16="http://schemas.microsoft.com/office/drawing/2014/main" id="{E845AB51-E47C-C732-EAD7-C1708355437A}"/>
              </a:ext>
            </a:extLst>
          </p:cNvPr>
          <p:cNvSpPr txBox="1">
            <a:spLocks/>
          </p:cNvSpPr>
          <p:nvPr/>
        </p:nvSpPr>
        <p:spPr>
          <a:xfrm>
            <a:off x="4395476" y="1633684"/>
            <a:ext cx="3343947" cy="3656539"/>
          </a:xfrm>
          <a:prstGeom prst="rect">
            <a:avLst/>
          </a:prstGeom>
          <a:ln>
            <a:solidFill>
              <a:schemeClr val="tx1"/>
            </a:solidFill>
          </a:ln>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pPr>
            <a:r>
              <a:rPr lang="en-US" sz="1800" dirty="0">
                <a:latin typeface="Arial"/>
                <a:cs typeface="Arial"/>
              </a:rPr>
              <a:t>Appalachian Translational Research Network (ATRN)</a:t>
            </a:r>
            <a:endParaRPr lang="en-US" sz="1800" dirty="0">
              <a:latin typeface="Arial"/>
              <a:cs typeface="Calibri" panose="020F0502020204030204"/>
            </a:endParaRPr>
          </a:p>
          <a:p>
            <a:pPr marL="285750" indent="-285750">
              <a:lnSpc>
                <a:spcPct val="100000"/>
              </a:lnSpc>
              <a:spcBef>
                <a:spcPts val="0"/>
              </a:spcBef>
            </a:pPr>
            <a:r>
              <a:rPr lang="en-US" sz="1800" dirty="0">
                <a:latin typeface="Arial"/>
                <a:cs typeface="Arial"/>
              </a:rPr>
              <a:t>Consortium of Rural States (CORES)</a:t>
            </a:r>
            <a:endParaRPr lang="en-US" sz="1800" dirty="0">
              <a:latin typeface="Arial"/>
              <a:cs typeface="Calibri"/>
            </a:endParaRPr>
          </a:p>
          <a:p>
            <a:pPr marL="285750" indent="-285750">
              <a:lnSpc>
                <a:spcPct val="100000"/>
              </a:lnSpc>
              <a:spcBef>
                <a:spcPts val="0"/>
              </a:spcBef>
            </a:pPr>
            <a:r>
              <a:rPr lang="en-US" sz="1800" b="1" dirty="0">
                <a:latin typeface="Arial"/>
                <a:cs typeface="Arial"/>
              </a:rPr>
              <a:t>NEW:</a:t>
            </a:r>
            <a:r>
              <a:rPr lang="en-US" sz="1800" dirty="0">
                <a:latin typeface="Arial"/>
                <a:cs typeface="Arial"/>
              </a:rPr>
              <a:t> Research partnerships:</a:t>
            </a:r>
            <a:endParaRPr lang="en-US" sz="1800" dirty="0">
              <a:latin typeface="Arial"/>
              <a:cs typeface="Calibri"/>
            </a:endParaRPr>
          </a:p>
          <a:p>
            <a:pPr lvl="1">
              <a:lnSpc>
                <a:spcPct val="100000"/>
              </a:lnSpc>
              <a:spcBef>
                <a:spcPts val="0"/>
              </a:spcBef>
              <a:buFont typeface="Courier New" panose="020B0604020202020204" pitchFamily="34" charset="0"/>
              <a:buChar char="o"/>
            </a:pPr>
            <a:r>
              <a:rPr lang="en-US" sz="1600" b="1" dirty="0">
                <a:latin typeface="Arial"/>
                <a:cs typeface="Arial"/>
              </a:rPr>
              <a:t>Cooperative Extension Service </a:t>
            </a:r>
          </a:p>
          <a:p>
            <a:pPr lvl="1">
              <a:lnSpc>
                <a:spcPct val="100000"/>
              </a:lnSpc>
              <a:spcBef>
                <a:spcPts val="0"/>
              </a:spcBef>
              <a:buFont typeface="Courier New" panose="020B0604020202020204" pitchFamily="34" charset="0"/>
              <a:buChar char="o"/>
            </a:pPr>
            <a:r>
              <a:rPr lang="en-US" sz="1600" dirty="0">
                <a:latin typeface="Arial"/>
                <a:cs typeface="Arial"/>
              </a:rPr>
              <a:t>Environmental health program</a:t>
            </a:r>
            <a:endParaRPr lang="en-US" sz="1600" b="1" dirty="0">
              <a:cs typeface="Calibri" panose="020F0502020204030204"/>
            </a:endParaRPr>
          </a:p>
          <a:p>
            <a:pPr lvl="1" algn="ctr">
              <a:lnSpc>
                <a:spcPct val="100000"/>
              </a:lnSpc>
              <a:spcBef>
                <a:spcPts val="0"/>
              </a:spcBef>
              <a:buFont typeface="Courier New" panose="020B0604020202020204" pitchFamily="34" charset="0"/>
              <a:buChar char="o"/>
            </a:pPr>
            <a:endParaRPr lang="en-US" sz="1100" dirty="0">
              <a:solidFill>
                <a:srgbClr val="444444"/>
              </a:solidFill>
              <a:latin typeface="Arial"/>
              <a:cs typeface="Arial"/>
            </a:endParaRPr>
          </a:p>
        </p:txBody>
      </p:sp>
      <p:sp>
        <p:nvSpPr>
          <p:cNvPr id="12" name="Text Placeholder 2">
            <a:extLst>
              <a:ext uri="{FF2B5EF4-FFF2-40B4-BE49-F238E27FC236}">
                <a16:creationId xmlns:a16="http://schemas.microsoft.com/office/drawing/2014/main" id="{79DD4C8C-1E1C-5525-1322-7E52F2F9242A}"/>
              </a:ext>
            </a:extLst>
          </p:cNvPr>
          <p:cNvSpPr txBox="1">
            <a:spLocks/>
          </p:cNvSpPr>
          <p:nvPr/>
        </p:nvSpPr>
        <p:spPr>
          <a:xfrm>
            <a:off x="8312998" y="407735"/>
            <a:ext cx="3343947" cy="819238"/>
          </a:xfrm>
          <a:prstGeom prst="rect">
            <a:avLst/>
          </a:prstGeom>
          <a:ln>
            <a:noFill/>
          </a:ln>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2800" dirty="0">
                <a:solidFill>
                  <a:srgbClr val="022B8C"/>
                </a:solidFill>
                <a:latin typeface="Arial"/>
                <a:cs typeface="Arial"/>
              </a:rPr>
              <a:t>CSE Scientific Resources</a:t>
            </a:r>
            <a:endParaRPr lang="en-US" sz="2800" dirty="0">
              <a:solidFill>
                <a:srgbClr val="022B8C"/>
              </a:solidFill>
              <a:cs typeface="Calibri" panose="020F0502020204030204"/>
            </a:endParaRPr>
          </a:p>
        </p:txBody>
      </p:sp>
      <p:sp>
        <p:nvSpPr>
          <p:cNvPr id="14" name="Content Placeholder 3">
            <a:extLst>
              <a:ext uri="{FF2B5EF4-FFF2-40B4-BE49-F238E27FC236}">
                <a16:creationId xmlns:a16="http://schemas.microsoft.com/office/drawing/2014/main" id="{8C1AAE0C-EAD0-5673-0FF7-063579C93935}"/>
              </a:ext>
            </a:extLst>
          </p:cNvPr>
          <p:cNvSpPr txBox="1">
            <a:spLocks/>
          </p:cNvSpPr>
          <p:nvPr/>
        </p:nvSpPr>
        <p:spPr>
          <a:xfrm>
            <a:off x="8312998" y="1633684"/>
            <a:ext cx="3343947" cy="3656539"/>
          </a:xfrm>
          <a:prstGeom prst="rect">
            <a:avLst/>
          </a:prstGeom>
          <a:ln>
            <a:solidFill>
              <a:schemeClr val="tx1"/>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pPr>
            <a:r>
              <a:rPr lang="en-US" sz="1800" dirty="0">
                <a:latin typeface="Arial"/>
                <a:cs typeface="Arial"/>
              </a:rPr>
              <a:t>NEW: Consultative services—PEER</a:t>
            </a:r>
          </a:p>
          <a:p>
            <a:pPr marL="285750" indent="-285750">
              <a:lnSpc>
                <a:spcPct val="100000"/>
              </a:lnSpc>
              <a:spcBef>
                <a:spcPts val="0"/>
              </a:spcBef>
            </a:pPr>
            <a:r>
              <a:rPr lang="en-US" sz="1800" dirty="0">
                <a:latin typeface="Arial"/>
                <a:cs typeface="Arial"/>
              </a:rPr>
              <a:t>NEW: Participant Recruitment Enhanced by Technology (PRET)</a:t>
            </a:r>
          </a:p>
          <a:p>
            <a:pPr marL="285750" indent="-285750">
              <a:lnSpc>
                <a:spcPct val="100000"/>
              </a:lnSpc>
              <a:spcBef>
                <a:spcPts val="0"/>
              </a:spcBef>
            </a:pPr>
            <a:r>
              <a:rPr lang="en-US" sz="1800" dirty="0">
                <a:latin typeface="Arial"/>
                <a:cs typeface="Arial"/>
              </a:rPr>
              <a:t>CABs</a:t>
            </a:r>
            <a:endParaRPr lang="en-US" sz="1800" dirty="0">
              <a:latin typeface="Arial"/>
              <a:cs typeface="Calibri" panose="020F0502020204030204"/>
            </a:endParaRPr>
          </a:p>
          <a:p>
            <a:pPr marL="285750" indent="-285750">
              <a:lnSpc>
                <a:spcPct val="100000"/>
              </a:lnSpc>
              <a:spcBef>
                <a:spcPts val="0"/>
              </a:spcBef>
            </a:pPr>
            <a:r>
              <a:rPr lang="en-US" sz="1800" dirty="0">
                <a:latin typeface="Arial"/>
                <a:cs typeface="Arial"/>
              </a:rPr>
              <a:t>Center for Implementation, Dissemination, and Evidence-Based Research (CIDER)</a:t>
            </a:r>
            <a:endParaRPr lang="en-US" sz="1800" dirty="0">
              <a:cs typeface="Calibri" panose="020F0502020204030204"/>
            </a:endParaRPr>
          </a:p>
          <a:p>
            <a:pPr lvl="1">
              <a:lnSpc>
                <a:spcPct val="100000"/>
              </a:lnSpc>
              <a:spcBef>
                <a:spcPts val="0"/>
              </a:spcBef>
            </a:pPr>
            <a:endParaRPr lang="en-US" sz="1100" dirty="0">
              <a:solidFill>
                <a:srgbClr val="444444"/>
              </a:solidFill>
              <a:latin typeface="Arial"/>
              <a:cs typeface="Arial"/>
            </a:endParaRPr>
          </a:p>
        </p:txBody>
      </p:sp>
      <p:sp>
        <p:nvSpPr>
          <p:cNvPr id="16" name="object 2">
            <a:extLst>
              <a:ext uri="{FF2B5EF4-FFF2-40B4-BE49-F238E27FC236}">
                <a16:creationId xmlns:a16="http://schemas.microsoft.com/office/drawing/2014/main" id="{FDBC579B-0A3B-5C46-BE84-6BDF8D82117A}"/>
              </a:ext>
            </a:extLst>
          </p:cNvPr>
          <p:cNvSpPr/>
          <p:nvPr/>
        </p:nvSpPr>
        <p:spPr>
          <a:xfrm>
            <a:off x="0" y="5918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algn="ctr">
              <a:lnSpc>
                <a:spcPct val="120000"/>
              </a:lnSpc>
            </a:pPr>
            <a:endParaRPr lang="en-US" sz="3600" i="1" u="sng" dirty="0">
              <a:solidFill>
                <a:schemeClr val="bg1"/>
              </a:solidFill>
            </a:endParaRPr>
          </a:p>
        </p:txBody>
      </p:sp>
      <p:pic>
        <p:nvPicPr>
          <p:cNvPr id="18" name="Content Placeholder 10" descr="A black and white sign with white text&#10;&#10;Description automatically generated">
            <a:extLst>
              <a:ext uri="{FF2B5EF4-FFF2-40B4-BE49-F238E27FC236}">
                <a16:creationId xmlns:a16="http://schemas.microsoft.com/office/drawing/2014/main" id="{F579E3E5-258D-2433-01CB-036ED340D1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spTree>
    <p:extLst>
      <p:ext uri="{BB962C8B-B14F-4D97-AF65-F5344CB8AC3E}">
        <p14:creationId xmlns:p14="http://schemas.microsoft.com/office/powerpoint/2010/main" val="1910843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C1D81-BE71-52CA-1F1A-CED60B21F799}"/>
              </a:ext>
            </a:extLst>
          </p:cNvPr>
          <p:cNvSpPr>
            <a:spLocks noGrp="1"/>
          </p:cNvSpPr>
          <p:nvPr>
            <p:ph type="title"/>
          </p:nvPr>
        </p:nvSpPr>
        <p:spPr>
          <a:xfrm>
            <a:off x="838200" y="243580"/>
            <a:ext cx="10515600" cy="816362"/>
          </a:xfrm>
        </p:spPr>
        <p:txBody>
          <a:bodyPr>
            <a:normAutofit fontScale="90000"/>
          </a:bodyPr>
          <a:lstStyle/>
          <a:p>
            <a:pPr algn="ctr"/>
            <a:r>
              <a:rPr lang="en-US" b="1" dirty="0">
                <a:solidFill>
                  <a:srgbClr val="022B8C"/>
                </a:solidFill>
                <a:latin typeface="Arial"/>
                <a:cs typeface="Calibri Light"/>
              </a:rPr>
              <a:t>CHW Program C-H-E-C-K</a:t>
            </a:r>
            <a:br>
              <a:rPr lang="en-US" b="1" dirty="0">
                <a:solidFill>
                  <a:srgbClr val="022B8C"/>
                </a:solidFill>
                <a:latin typeface="Arial"/>
                <a:cs typeface="Calibri Light"/>
              </a:rPr>
            </a:br>
            <a:r>
              <a:rPr lang="en-US" sz="3600" b="1" dirty="0">
                <a:solidFill>
                  <a:srgbClr val="022B8C"/>
                </a:solidFill>
                <a:latin typeface="Arial"/>
                <a:cs typeface="Calibri Light"/>
              </a:rPr>
              <a:t>Committing to Health Equity and Care in Kentucky</a:t>
            </a:r>
            <a:endParaRPr lang="en-US" sz="3600" b="1" dirty="0">
              <a:solidFill>
                <a:srgbClr val="022B8C"/>
              </a:solidFill>
              <a:latin typeface="Arial"/>
              <a:cs typeface="Arial"/>
            </a:endParaRPr>
          </a:p>
        </p:txBody>
      </p:sp>
      <p:sp>
        <p:nvSpPr>
          <p:cNvPr id="3" name="Content Placeholder 2">
            <a:extLst>
              <a:ext uri="{FF2B5EF4-FFF2-40B4-BE49-F238E27FC236}">
                <a16:creationId xmlns:a16="http://schemas.microsoft.com/office/drawing/2014/main" id="{90C36AE7-E534-78E0-5F84-5F6058F8E98E}"/>
              </a:ext>
            </a:extLst>
          </p:cNvPr>
          <p:cNvSpPr>
            <a:spLocks noGrp="1"/>
          </p:cNvSpPr>
          <p:nvPr>
            <p:ph idx="1"/>
          </p:nvPr>
        </p:nvSpPr>
        <p:spPr>
          <a:xfrm>
            <a:off x="154717" y="1289023"/>
            <a:ext cx="9893955" cy="4351338"/>
          </a:xfrm>
        </p:spPr>
        <p:txBody>
          <a:bodyPr vert="horz" lIns="91440" tIns="45720" rIns="91440" bIns="45720" rtlCol="0" anchor="t">
            <a:noAutofit/>
          </a:bodyPr>
          <a:lstStyle/>
          <a:p>
            <a:pPr marL="0" indent="0">
              <a:lnSpc>
                <a:spcPct val="100000"/>
              </a:lnSpc>
              <a:spcBef>
                <a:spcPts val="0"/>
              </a:spcBef>
              <a:buNone/>
            </a:pPr>
            <a:r>
              <a:rPr lang="en-US" sz="2000" b="1" dirty="0">
                <a:latin typeface="Arial"/>
                <a:ea typeface="+mn-lt"/>
                <a:cs typeface="+mn-lt"/>
              </a:rPr>
              <a:t>Mission: </a:t>
            </a:r>
            <a:r>
              <a:rPr lang="en-US" sz="2000" dirty="0">
                <a:latin typeface="Arial"/>
                <a:ea typeface="+mn-lt"/>
                <a:cs typeface="+mn-lt"/>
              </a:rPr>
              <a:t>Improve health and well-being by providing a</a:t>
            </a:r>
            <a:r>
              <a:rPr lang="en-US" sz="2000" b="1" dirty="0">
                <a:latin typeface="Arial"/>
                <a:ea typeface="+mn-lt"/>
                <a:cs typeface="+mn-lt"/>
              </a:rPr>
              <a:t> sustainable, </a:t>
            </a:r>
            <a:r>
              <a:rPr lang="en-US" sz="2000" dirty="0">
                <a:latin typeface="Arial"/>
                <a:ea typeface="+mn-lt"/>
                <a:cs typeface="+mn-lt"/>
              </a:rPr>
              <a:t>bidirectional linkage between the University of Kentucky and diverse communities</a:t>
            </a:r>
            <a:r>
              <a:rPr lang="en-US" sz="2000" b="1" dirty="0">
                <a:latin typeface="Arial"/>
                <a:ea typeface="+mn-lt"/>
                <a:cs typeface="+mn-lt"/>
              </a:rPr>
              <a:t> statewide.</a:t>
            </a:r>
            <a:endParaRPr lang="en-US" sz="2000" dirty="0">
              <a:latin typeface="Arial"/>
              <a:ea typeface="+mn-lt"/>
              <a:cs typeface="+mn-lt"/>
            </a:endParaRPr>
          </a:p>
          <a:p>
            <a:pPr>
              <a:lnSpc>
                <a:spcPct val="100000"/>
              </a:lnSpc>
              <a:spcBef>
                <a:spcPts val="0"/>
              </a:spcBef>
              <a:buFont typeface="Wingdings" panose="05000000000000000000" pitchFamily="2" charset="2"/>
              <a:buChar char="§"/>
            </a:pPr>
            <a:r>
              <a:rPr lang="en-US" sz="2000" dirty="0">
                <a:latin typeface="Arial"/>
                <a:cs typeface="Calibri"/>
              </a:rPr>
              <a:t>Aligns with UK's Land Grant mission</a:t>
            </a:r>
          </a:p>
          <a:p>
            <a:pPr>
              <a:lnSpc>
                <a:spcPct val="100000"/>
              </a:lnSpc>
              <a:spcBef>
                <a:spcPts val="0"/>
              </a:spcBef>
              <a:buFont typeface="Wingdings" panose="05000000000000000000" pitchFamily="2" charset="2"/>
              <a:buChar char="§"/>
            </a:pPr>
            <a:r>
              <a:rPr lang="en-US" sz="2000" dirty="0">
                <a:latin typeface="Arial"/>
                <a:cs typeface="Calibri"/>
              </a:rPr>
              <a:t>Addresses statewide Community Health Worker shortage</a:t>
            </a:r>
          </a:p>
          <a:p>
            <a:pPr>
              <a:lnSpc>
                <a:spcPct val="100000"/>
              </a:lnSpc>
              <a:spcBef>
                <a:spcPts val="0"/>
              </a:spcBef>
              <a:buFont typeface="Wingdings" panose="05000000000000000000" pitchFamily="2" charset="2"/>
              <a:buChar char="§"/>
            </a:pPr>
            <a:r>
              <a:rPr lang="en-US" sz="2000" dirty="0">
                <a:latin typeface="Arial"/>
                <a:cs typeface="Calibri"/>
              </a:rPr>
              <a:t>Services:</a:t>
            </a:r>
          </a:p>
          <a:p>
            <a:pPr lvl="1">
              <a:lnSpc>
                <a:spcPct val="100000"/>
              </a:lnSpc>
              <a:spcBef>
                <a:spcPts val="0"/>
              </a:spcBef>
              <a:buFont typeface="Wingdings" panose="05000000000000000000" pitchFamily="2" charset="2"/>
              <a:buChar char="§"/>
            </a:pPr>
            <a:r>
              <a:rPr lang="en-US" sz="2000" dirty="0">
                <a:latin typeface="Arial"/>
                <a:cs typeface="Arial"/>
              </a:rPr>
              <a:t>Infrastructure to train and sustain Community Health Worker workforce</a:t>
            </a:r>
          </a:p>
          <a:p>
            <a:pPr lvl="1">
              <a:lnSpc>
                <a:spcPct val="100000"/>
              </a:lnSpc>
              <a:spcBef>
                <a:spcPts val="0"/>
              </a:spcBef>
              <a:buFont typeface="Wingdings" panose="05000000000000000000" pitchFamily="2" charset="2"/>
              <a:buChar char="§"/>
            </a:pPr>
            <a:r>
              <a:rPr lang="en-US" sz="2000" dirty="0">
                <a:latin typeface="Arial"/>
                <a:cs typeface="Arial"/>
              </a:rPr>
              <a:t>Provide 40-hour state certification training</a:t>
            </a:r>
          </a:p>
          <a:p>
            <a:pPr lvl="1">
              <a:lnSpc>
                <a:spcPct val="100000"/>
              </a:lnSpc>
              <a:spcBef>
                <a:spcPts val="0"/>
              </a:spcBef>
              <a:buFont typeface="Wingdings" panose="05000000000000000000" pitchFamily="2" charset="2"/>
              <a:buChar char="§"/>
            </a:pPr>
            <a:r>
              <a:rPr lang="en-US" sz="2000" dirty="0">
                <a:latin typeface="Arial"/>
                <a:cs typeface="Arial"/>
              </a:rPr>
              <a:t>Specialty &amp; Continuing Education Unit training to address KY’s diverse populations and unique needs</a:t>
            </a:r>
          </a:p>
          <a:p>
            <a:pPr lvl="1">
              <a:lnSpc>
                <a:spcPct val="100000"/>
              </a:lnSpc>
              <a:spcBef>
                <a:spcPts val="0"/>
              </a:spcBef>
              <a:buFont typeface="Wingdings" panose="05000000000000000000" pitchFamily="2" charset="2"/>
              <a:buChar char="§"/>
            </a:pPr>
            <a:r>
              <a:rPr lang="en-US" sz="2000" dirty="0">
                <a:latin typeface="Arial"/>
                <a:cs typeface="Arial"/>
              </a:rPr>
              <a:t>Integration into work environments</a:t>
            </a:r>
          </a:p>
          <a:p>
            <a:pPr lvl="1">
              <a:lnSpc>
                <a:spcPct val="100000"/>
              </a:lnSpc>
              <a:spcBef>
                <a:spcPts val="0"/>
              </a:spcBef>
              <a:buFont typeface="Wingdings" panose="05000000000000000000" pitchFamily="2" charset="2"/>
              <a:buChar char="§"/>
            </a:pPr>
            <a:r>
              <a:rPr lang="en-US" sz="2000" dirty="0">
                <a:latin typeface="Arial"/>
                <a:cs typeface="Arial"/>
              </a:rPr>
              <a:t>Ready cadre of trusted CHWs to support translational science efforts, conduct needs assessment, address unmet social needs, care navigation, etc.</a:t>
            </a:r>
          </a:p>
          <a:p>
            <a:pPr>
              <a:lnSpc>
                <a:spcPct val="100000"/>
              </a:lnSpc>
              <a:spcBef>
                <a:spcPts val="0"/>
              </a:spcBef>
              <a:buFont typeface="Wingdings" panose="05000000000000000000" pitchFamily="2" charset="2"/>
              <a:buChar char="§"/>
            </a:pPr>
            <a:r>
              <a:rPr lang="en-US" sz="2000" dirty="0">
                <a:latin typeface="Arial"/>
                <a:cs typeface="Calibri"/>
              </a:rPr>
              <a:t>Tracking and evaluation to demonstrate the impact of the program, effectiveness and return on investment</a:t>
            </a:r>
          </a:p>
          <a:p>
            <a:pPr marL="457200" lvl="1" indent="0">
              <a:lnSpc>
                <a:spcPct val="100000"/>
              </a:lnSpc>
              <a:spcBef>
                <a:spcPts val="0"/>
              </a:spcBef>
              <a:buNone/>
            </a:pPr>
            <a:endParaRPr lang="en-US" sz="1400" dirty="0">
              <a:solidFill>
                <a:srgbClr val="002060"/>
              </a:solidFill>
              <a:cs typeface="Calibri"/>
            </a:endParaRPr>
          </a:p>
          <a:p>
            <a:pPr lvl="1">
              <a:lnSpc>
                <a:spcPct val="100000"/>
              </a:lnSpc>
              <a:spcBef>
                <a:spcPts val="0"/>
              </a:spcBef>
              <a:buFont typeface="Courier New" panose="020B0604020202020204" pitchFamily="34" charset="0"/>
              <a:buChar char="o"/>
            </a:pPr>
            <a:endParaRPr lang="en-US" sz="1400" dirty="0">
              <a:solidFill>
                <a:srgbClr val="002060"/>
              </a:solidFill>
              <a:cs typeface="Calibri"/>
            </a:endParaRPr>
          </a:p>
          <a:p>
            <a:pPr lvl="1">
              <a:lnSpc>
                <a:spcPct val="100000"/>
              </a:lnSpc>
              <a:spcBef>
                <a:spcPts val="0"/>
              </a:spcBef>
              <a:buFont typeface="Courier New" panose="020B0604020202020204" pitchFamily="34" charset="0"/>
              <a:buChar char="o"/>
            </a:pPr>
            <a:endParaRPr lang="en-US" sz="1400" b="1" dirty="0">
              <a:solidFill>
                <a:srgbClr val="002060"/>
              </a:solidFill>
              <a:cs typeface="Calibri"/>
            </a:endParaRPr>
          </a:p>
        </p:txBody>
      </p:sp>
      <p:sp>
        <p:nvSpPr>
          <p:cNvPr id="5" name="object 2">
            <a:extLst>
              <a:ext uri="{FF2B5EF4-FFF2-40B4-BE49-F238E27FC236}">
                <a16:creationId xmlns:a16="http://schemas.microsoft.com/office/drawing/2014/main" id="{45BEA813-C411-2DD8-9A6E-EF6466A5BCC8}"/>
              </a:ext>
            </a:extLst>
          </p:cNvPr>
          <p:cNvSpPr/>
          <p:nvPr/>
        </p:nvSpPr>
        <p:spPr>
          <a:xfrm>
            <a:off x="0" y="5918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marL="0" marR="0" lvl="0" indent="0" algn="ctr" defTabSz="914400" rtl="0" eaLnBrk="1" fontAlgn="auto" latinLnBrk="0" hangingPunct="1">
              <a:lnSpc>
                <a:spcPct val="120000"/>
              </a:lnSpc>
              <a:spcBef>
                <a:spcPts val="0"/>
              </a:spcBef>
              <a:spcAft>
                <a:spcPts val="0"/>
              </a:spcAft>
              <a:buClrTx/>
              <a:buSzTx/>
              <a:buFontTx/>
              <a:buNone/>
              <a:tabLst/>
              <a:defRPr/>
            </a:pPr>
            <a:endParaRPr kumimoji="0" lang="en-US" sz="3600" b="0" i="1" u="sng"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Content Placeholder 10" descr="A black and white sign with white text&#10;&#10;Description automatically generated">
            <a:extLst>
              <a:ext uri="{FF2B5EF4-FFF2-40B4-BE49-F238E27FC236}">
                <a16:creationId xmlns:a16="http://schemas.microsoft.com/office/drawing/2014/main" id="{56144291-C16E-7160-A211-CCA1CE435D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pic>
        <p:nvPicPr>
          <p:cNvPr id="9" name="Picture 8" descr="CHECK">
            <a:extLst>
              <a:ext uri="{FF2B5EF4-FFF2-40B4-BE49-F238E27FC236}">
                <a16:creationId xmlns:a16="http://schemas.microsoft.com/office/drawing/2014/main" id="{77DC78F8-959E-3367-FED0-7D1A4BF63F99}"/>
              </a:ext>
            </a:extLst>
          </p:cNvPr>
          <p:cNvPicPr>
            <a:picLocks noChangeAspect="1"/>
          </p:cNvPicPr>
          <p:nvPr/>
        </p:nvPicPr>
        <p:blipFill rotWithShape="1">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977" r="1843" b="-3"/>
          <a:stretch/>
        </p:blipFill>
        <p:spPr>
          <a:xfrm>
            <a:off x="9687887" y="1221201"/>
            <a:ext cx="2161044" cy="2271862"/>
          </a:xfrm>
          <a:prstGeom prst="rect">
            <a:avLst/>
          </a:prstGeom>
        </p:spPr>
      </p:pic>
    </p:spTree>
    <p:extLst>
      <p:ext uri="{BB962C8B-B14F-4D97-AF65-F5344CB8AC3E}">
        <p14:creationId xmlns:p14="http://schemas.microsoft.com/office/powerpoint/2010/main" val="3955034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FC64D-F672-A413-6069-256037CA62B0}"/>
              </a:ext>
            </a:extLst>
          </p:cNvPr>
          <p:cNvSpPr>
            <a:spLocks noGrp="1"/>
          </p:cNvSpPr>
          <p:nvPr>
            <p:ph type="title"/>
          </p:nvPr>
        </p:nvSpPr>
        <p:spPr/>
        <p:txBody>
          <a:bodyPr>
            <a:normAutofit/>
          </a:bodyPr>
          <a:lstStyle/>
          <a:p>
            <a:pPr algn="ctr"/>
            <a:r>
              <a:rPr lang="en-US" sz="4000" b="1" dirty="0">
                <a:solidFill>
                  <a:srgbClr val="022B8C"/>
                </a:solidFill>
                <a:latin typeface="Arial"/>
                <a:ea typeface="+mj-lt"/>
                <a:cs typeface="+mj-lt"/>
              </a:rPr>
              <a:t>Research Hubs Built on New Partnerships: </a:t>
            </a:r>
            <a:endParaRPr lang="en-US" sz="4000" b="1" dirty="0">
              <a:solidFill>
                <a:srgbClr val="022B8C"/>
              </a:solidFill>
              <a:latin typeface="Arial"/>
              <a:cs typeface="Arial"/>
            </a:endParaRPr>
          </a:p>
        </p:txBody>
      </p:sp>
      <p:sp>
        <p:nvSpPr>
          <p:cNvPr id="5" name="Text Placeholder 4">
            <a:extLst>
              <a:ext uri="{FF2B5EF4-FFF2-40B4-BE49-F238E27FC236}">
                <a16:creationId xmlns:a16="http://schemas.microsoft.com/office/drawing/2014/main" id="{54D6173B-4DB7-ACE4-6BE9-425E8E39CA09}"/>
              </a:ext>
            </a:extLst>
          </p:cNvPr>
          <p:cNvSpPr>
            <a:spLocks noGrp="1"/>
          </p:cNvSpPr>
          <p:nvPr>
            <p:ph type="body" sz="quarter" idx="4294967295"/>
          </p:nvPr>
        </p:nvSpPr>
        <p:spPr>
          <a:xfrm>
            <a:off x="169683" y="768352"/>
            <a:ext cx="12022318" cy="1325562"/>
          </a:xfrm>
        </p:spPr>
        <p:txBody>
          <a:bodyPr vert="horz" lIns="91440" tIns="45720" rIns="91440" bIns="45720" rtlCol="0" anchor="ctr">
            <a:normAutofit/>
          </a:bodyPr>
          <a:lstStyle/>
          <a:p>
            <a:pPr marL="0" indent="0" algn="ctr">
              <a:buNone/>
            </a:pPr>
            <a:endParaRPr lang="en-US" dirty="0">
              <a:solidFill>
                <a:srgbClr val="022B8C"/>
              </a:solidFill>
              <a:latin typeface="Arial"/>
              <a:ea typeface="+mn-lt"/>
              <a:cs typeface="+mn-lt"/>
            </a:endParaRPr>
          </a:p>
          <a:p>
            <a:pPr marL="0" indent="0" algn="ctr">
              <a:buNone/>
            </a:pPr>
            <a:r>
              <a:rPr lang="en-US" sz="3600" dirty="0">
                <a:solidFill>
                  <a:srgbClr val="022B8C"/>
                </a:solidFill>
                <a:latin typeface="Arial"/>
                <a:ea typeface="+mn-lt"/>
                <a:cs typeface="+mn-lt"/>
              </a:rPr>
              <a:t>Cooperative Extension Service</a:t>
            </a:r>
            <a:endParaRPr lang="en-US" sz="3600" dirty="0">
              <a:solidFill>
                <a:srgbClr val="022B8C"/>
              </a:solidFill>
              <a:latin typeface="Arial"/>
              <a:cs typeface="Arial"/>
            </a:endParaRPr>
          </a:p>
        </p:txBody>
      </p:sp>
      <p:sp>
        <p:nvSpPr>
          <p:cNvPr id="8" name="object 2">
            <a:extLst>
              <a:ext uri="{FF2B5EF4-FFF2-40B4-BE49-F238E27FC236}">
                <a16:creationId xmlns:a16="http://schemas.microsoft.com/office/drawing/2014/main" id="{F0E817C3-A83B-4012-84FD-7DAA38090B27}"/>
              </a:ext>
            </a:extLst>
          </p:cNvPr>
          <p:cNvSpPr/>
          <p:nvPr/>
        </p:nvSpPr>
        <p:spPr>
          <a:xfrm>
            <a:off x="0" y="5918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algn="ctr">
              <a:lnSpc>
                <a:spcPct val="120000"/>
              </a:lnSpc>
            </a:pPr>
            <a:endParaRPr lang="en-US" sz="3600" i="1" u="sng" dirty="0">
              <a:solidFill>
                <a:schemeClr val="bg1"/>
              </a:solidFill>
            </a:endParaRPr>
          </a:p>
        </p:txBody>
      </p:sp>
      <p:pic>
        <p:nvPicPr>
          <p:cNvPr id="10" name="Content Placeholder 10" descr="A black and white sign with white text&#10;&#10;Description automatically generated">
            <a:extLst>
              <a:ext uri="{FF2B5EF4-FFF2-40B4-BE49-F238E27FC236}">
                <a16:creationId xmlns:a16="http://schemas.microsoft.com/office/drawing/2014/main" id="{DBFBC8D3-8A64-559E-2A98-5A0B5CB366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sp>
        <p:nvSpPr>
          <p:cNvPr id="3" name="Content Placeholder 5">
            <a:extLst>
              <a:ext uri="{FF2B5EF4-FFF2-40B4-BE49-F238E27FC236}">
                <a16:creationId xmlns:a16="http://schemas.microsoft.com/office/drawing/2014/main" id="{EC9CD591-72FD-0FA3-FC6B-B969D21C55EA}"/>
              </a:ext>
            </a:extLst>
          </p:cNvPr>
          <p:cNvSpPr txBox="1">
            <a:spLocks/>
          </p:cNvSpPr>
          <p:nvPr/>
        </p:nvSpPr>
        <p:spPr>
          <a:xfrm>
            <a:off x="4455061" y="2093911"/>
            <a:ext cx="2745478" cy="2941225"/>
          </a:xfrm>
          <a:prstGeom prst="rect">
            <a:avLst/>
          </a:prstGeom>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pPr>
            <a:endParaRPr lang="en-US" dirty="0">
              <a:cs typeface="Calibri" panose="020F0502020204030204"/>
            </a:endParaRPr>
          </a:p>
        </p:txBody>
      </p:sp>
      <p:sp>
        <p:nvSpPr>
          <p:cNvPr id="4" name="Content Placeholder 5">
            <a:extLst>
              <a:ext uri="{FF2B5EF4-FFF2-40B4-BE49-F238E27FC236}">
                <a16:creationId xmlns:a16="http://schemas.microsoft.com/office/drawing/2014/main" id="{34EDAFA7-618D-40EA-0C69-315F8181AD67}"/>
              </a:ext>
            </a:extLst>
          </p:cNvPr>
          <p:cNvSpPr txBox="1">
            <a:spLocks/>
          </p:cNvSpPr>
          <p:nvPr/>
        </p:nvSpPr>
        <p:spPr>
          <a:xfrm>
            <a:off x="8342383" y="2093911"/>
            <a:ext cx="2313976" cy="2941225"/>
          </a:xfrm>
          <a:prstGeom prst="rect">
            <a:avLst/>
          </a:prstGeom>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pPr>
            <a:endParaRPr lang="en-US" dirty="0">
              <a:cs typeface="Calibri" panose="020F0502020204030204"/>
            </a:endParaRPr>
          </a:p>
        </p:txBody>
      </p:sp>
      <p:sp>
        <p:nvSpPr>
          <p:cNvPr id="7" name="Text Placeholder 2">
            <a:extLst>
              <a:ext uri="{FF2B5EF4-FFF2-40B4-BE49-F238E27FC236}">
                <a16:creationId xmlns:a16="http://schemas.microsoft.com/office/drawing/2014/main" id="{A7F7F4B4-1478-4C9A-A699-0306A4962A11}"/>
              </a:ext>
            </a:extLst>
          </p:cNvPr>
          <p:cNvSpPr txBox="1">
            <a:spLocks/>
          </p:cNvSpPr>
          <p:nvPr/>
        </p:nvSpPr>
        <p:spPr>
          <a:xfrm>
            <a:off x="505669" y="2083892"/>
            <a:ext cx="3343947" cy="819238"/>
          </a:xfrm>
          <a:prstGeom prst="rect">
            <a:avLst/>
          </a:prstGeom>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solidFill>
                  <a:srgbClr val="022B8C"/>
                </a:solidFill>
                <a:latin typeface="Arial"/>
                <a:cs typeface="Arial"/>
              </a:rPr>
              <a:t>EXTENSION MISSION</a:t>
            </a:r>
            <a:endParaRPr lang="en-US" b="1" dirty="0">
              <a:solidFill>
                <a:srgbClr val="022B8C"/>
              </a:solidFill>
              <a:cs typeface="Calibri" panose="020F0502020204030204"/>
            </a:endParaRPr>
          </a:p>
        </p:txBody>
      </p:sp>
      <p:sp>
        <p:nvSpPr>
          <p:cNvPr id="9" name="Content Placeholder 3">
            <a:extLst>
              <a:ext uri="{FF2B5EF4-FFF2-40B4-BE49-F238E27FC236}">
                <a16:creationId xmlns:a16="http://schemas.microsoft.com/office/drawing/2014/main" id="{F43B8866-B6B5-99C2-7825-1BED52A3689A}"/>
              </a:ext>
            </a:extLst>
          </p:cNvPr>
          <p:cNvSpPr>
            <a:spLocks noGrp="1"/>
          </p:cNvSpPr>
          <p:nvPr>
            <p:ph idx="1"/>
          </p:nvPr>
        </p:nvSpPr>
        <p:spPr>
          <a:xfrm>
            <a:off x="1020354" y="2935872"/>
            <a:ext cx="2314575" cy="2805949"/>
          </a:xfrm>
          <a:ln w="12700">
            <a:solidFill>
              <a:schemeClr val="tx1"/>
            </a:solidFill>
          </a:ln>
        </p:spPr>
        <p:txBody>
          <a:bodyPr vert="horz" lIns="91440" tIns="45720" rIns="91440" bIns="45720" rtlCol="0" anchor="ctr">
            <a:normAutofit/>
          </a:bodyPr>
          <a:lstStyle/>
          <a:p>
            <a:pPr marL="0" indent="0">
              <a:lnSpc>
                <a:spcPct val="100000"/>
              </a:lnSpc>
              <a:spcBef>
                <a:spcPts val="0"/>
              </a:spcBef>
              <a:buNone/>
            </a:pPr>
            <a:r>
              <a:rPr lang="en-US" sz="1900" b="0" i="0" u="none" strike="noStrike" dirty="0">
                <a:solidFill>
                  <a:srgbClr val="0033A0"/>
                </a:solidFill>
                <a:effectLst/>
                <a:latin typeface="Arial" panose="020B0604020202020204" pitchFamily="34" charset="0"/>
              </a:rPr>
              <a:t>Engage with Kentuckians to connect them to resources, research, and innovative solutions</a:t>
            </a:r>
          </a:p>
          <a:p>
            <a:pPr marL="0" indent="0">
              <a:lnSpc>
                <a:spcPct val="100000"/>
              </a:lnSpc>
              <a:spcBef>
                <a:spcPts val="0"/>
              </a:spcBef>
              <a:buNone/>
            </a:pPr>
            <a:endParaRPr lang="en-US" sz="1900" b="0" i="0" u="none" strike="noStrike" dirty="0">
              <a:solidFill>
                <a:srgbClr val="0033A0"/>
              </a:solidFill>
              <a:effectLst/>
              <a:latin typeface="Arial" panose="020B0604020202020204" pitchFamily="34" charset="0"/>
            </a:endParaRPr>
          </a:p>
          <a:p>
            <a:pPr marL="0" indent="0">
              <a:lnSpc>
                <a:spcPct val="100000"/>
              </a:lnSpc>
              <a:spcBef>
                <a:spcPts val="0"/>
              </a:spcBef>
              <a:buNone/>
            </a:pPr>
            <a:endParaRPr lang="en-US" sz="1800" dirty="0">
              <a:latin typeface="Arial"/>
              <a:cs typeface="Arial"/>
            </a:endParaRPr>
          </a:p>
          <a:p>
            <a:pPr marL="0" indent="0">
              <a:lnSpc>
                <a:spcPct val="100000"/>
              </a:lnSpc>
              <a:spcBef>
                <a:spcPts val="0"/>
              </a:spcBef>
              <a:buNone/>
            </a:pPr>
            <a:endParaRPr lang="en-US" sz="1800" dirty="0">
              <a:latin typeface="Arial"/>
              <a:cs typeface="Arial"/>
            </a:endParaRPr>
          </a:p>
        </p:txBody>
      </p:sp>
      <p:sp>
        <p:nvSpPr>
          <p:cNvPr id="11" name="Text Placeholder 2">
            <a:extLst>
              <a:ext uri="{FF2B5EF4-FFF2-40B4-BE49-F238E27FC236}">
                <a16:creationId xmlns:a16="http://schemas.microsoft.com/office/drawing/2014/main" id="{382782AB-43B5-406D-A0B8-ED8EF486E73C}"/>
              </a:ext>
            </a:extLst>
          </p:cNvPr>
          <p:cNvSpPr txBox="1">
            <a:spLocks/>
          </p:cNvSpPr>
          <p:nvPr/>
        </p:nvSpPr>
        <p:spPr>
          <a:xfrm>
            <a:off x="4424026" y="2094233"/>
            <a:ext cx="3343947" cy="819238"/>
          </a:xfrm>
          <a:prstGeom prst="rect">
            <a:avLst/>
          </a:prstGeom>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solidFill>
                  <a:srgbClr val="022B8C"/>
                </a:solidFill>
                <a:latin typeface="Arial"/>
                <a:cs typeface="Arial"/>
              </a:rPr>
              <a:t>UNIQUE CAPACITY</a:t>
            </a:r>
            <a:endParaRPr lang="en-US" b="1" dirty="0">
              <a:solidFill>
                <a:srgbClr val="022B8C"/>
              </a:solidFill>
              <a:cs typeface="Calibri" panose="020F0502020204030204"/>
            </a:endParaRPr>
          </a:p>
        </p:txBody>
      </p:sp>
      <p:sp>
        <p:nvSpPr>
          <p:cNvPr id="12" name="Text Placeholder 2">
            <a:extLst>
              <a:ext uri="{FF2B5EF4-FFF2-40B4-BE49-F238E27FC236}">
                <a16:creationId xmlns:a16="http://schemas.microsoft.com/office/drawing/2014/main" id="{AD089889-7762-9221-DE72-ADB9EEF4A10A}"/>
              </a:ext>
            </a:extLst>
          </p:cNvPr>
          <p:cNvSpPr txBox="1">
            <a:spLocks/>
          </p:cNvSpPr>
          <p:nvPr/>
        </p:nvSpPr>
        <p:spPr>
          <a:xfrm>
            <a:off x="8111579" y="2271261"/>
            <a:ext cx="3343947" cy="402904"/>
          </a:xfrm>
          <a:prstGeom prst="rect">
            <a:avLst/>
          </a:prstGeom>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solidFill>
                  <a:srgbClr val="022B8C"/>
                </a:solidFill>
                <a:latin typeface="Arial"/>
                <a:cs typeface="Arial"/>
              </a:rPr>
              <a:t>EXPERTISE</a:t>
            </a:r>
            <a:endParaRPr lang="en-US" b="1" dirty="0">
              <a:solidFill>
                <a:srgbClr val="022B8C"/>
              </a:solidFill>
              <a:cs typeface="Calibri" panose="020F0502020204030204"/>
            </a:endParaRPr>
          </a:p>
        </p:txBody>
      </p:sp>
      <p:sp>
        <p:nvSpPr>
          <p:cNvPr id="13" name="Content Placeholder 3">
            <a:extLst>
              <a:ext uri="{FF2B5EF4-FFF2-40B4-BE49-F238E27FC236}">
                <a16:creationId xmlns:a16="http://schemas.microsoft.com/office/drawing/2014/main" id="{DD7E9AD0-C146-EB70-AA59-F33F315B2240}"/>
              </a:ext>
            </a:extLst>
          </p:cNvPr>
          <p:cNvSpPr txBox="1">
            <a:spLocks/>
          </p:cNvSpPr>
          <p:nvPr/>
        </p:nvSpPr>
        <p:spPr>
          <a:xfrm>
            <a:off x="4786210" y="2940065"/>
            <a:ext cx="2621837" cy="2805949"/>
          </a:xfrm>
          <a:prstGeom prst="rect">
            <a:avLst/>
          </a:prstGeom>
          <a:ln w="12700">
            <a:solidFill>
              <a:schemeClr val="tx1"/>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1900" dirty="0">
                <a:solidFill>
                  <a:srgbClr val="0033A0"/>
                </a:solidFill>
                <a:latin typeface="Arial" panose="020B0604020202020204" pitchFamily="34" charset="0"/>
              </a:rPr>
              <a:t>Extensive Local Network</a:t>
            </a:r>
            <a:endParaRPr lang="en-US" sz="1900" dirty="0">
              <a:solidFill>
                <a:srgbClr val="0033A0"/>
              </a:solidFill>
              <a:latin typeface="Arial"/>
              <a:cs typeface="Arial"/>
            </a:endParaRPr>
          </a:p>
          <a:p>
            <a:pPr>
              <a:lnSpc>
                <a:spcPct val="100000"/>
              </a:lnSpc>
              <a:spcBef>
                <a:spcPts val="0"/>
              </a:spcBef>
            </a:pPr>
            <a:r>
              <a:rPr lang="en-US" sz="1900" dirty="0">
                <a:solidFill>
                  <a:srgbClr val="0033A0"/>
                </a:solidFill>
                <a:latin typeface="Arial"/>
                <a:cs typeface="Arial"/>
              </a:rPr>
              <a:t>Tailored Outreach Programs</a:t>
            </a:r>
          </a:p>
          <a:p>
            <a:pPr>
              <a:lnSpc>
                <a:spcPct val="100000"/>
              </a:lnSpc>
              <a:spcBef>
                <a:spcPts val="0"/>
              </a:spcBef>
            </a:pPr>
            <a:r>
              <a:rPr lang="en-US" sz="1900" dirty="0">
                <a:solidFill>
                  <a:srgbClr val="0033A0"/>
                </a:solidFill>
                <a:latin typeface="Arial"/>
                <a:cs typeface="Arial"/>
              </a:rPr>
              <a:t>Partnership with County Leadership</a:t>
            </a:r>
          </a:p>
          <a:p>
            <a:pPr>
              <a:lnSpc>
                <a:spcPct val="100000"/>
              </a:lnSpc>
              <a:spcBef>
                <a:spcPts val="0"/>
              </a:spcBef>
            </a:pPr>
            <a:r>
              <a:rPr lang="en-US" sz="1900" dirty="0">
                <a:solidFill>
                  <a:srgbClr val="0033A0"/>
                </a:solidFill>
                <a:latin typeface="Arial"/>
                <a:cs typeface="Arial"/>
              </a:rPr>
              <a:t>Volunteer Base</a:t>
            </a:r>
          </a:p>
          <a:p>
            <a:pPr marL="0" indent="0" algn="ctr">
              <a:lnSpc>
                <a:spcPct val="100000"/>
              </a:lnSpc>
              <a:spcBef>
                <a:spcPts val="0"/>
              </a:spcBef>
              <a:buNone/>
            </a:pPr>
            <a:r>
              <a:rPr lang="en-US" sz="2000" dirty="0">
                <a:solidFill>
                  <a:srgbClr val="0033A0"/>
                </a:solidFill>
                <a:latin typeface="Arial"/>
                <a:cs typeface="Arial"/>
              </a:rPr>
              <a:t> </a:t>
            </a:r>
            <a:endParaRPr lang="en-US" sz="1800" dirty="0">
              <a:latin typeface="Arial"/>
              <a:cs typeface="Arial"/>
            </a:endParaRPr>
          </a:p>
          <a:p>
            <a:pPr marL="0" indent="0">
              <a:lnSpc>
                <a:spcPct val="100000"/>
              </a:lnSpc>
              <a:spcBef>
                <a:spcPts val="0"/>
              </a:spcBef>
              <a:buFont typeface="Arial" panose="020B0604020202020204" pitchFamily="34" charset="0"/>
              <a:buNone/>
            </a:pPr>
            <a:endParaRPr lang="en-US" sz="1800" dirty="0">
              <a:latin typeface="Arial"/>
              <a:cs typeface="Arial"/>
            </a:endParaRPr>
          </a:p>
        </p:txBody>
      </p:sp>
      <p:sp>
        <p:nvSpPr>
          <p:cNvPr id="14" name="Content Placeholder 3">
            <a:extLst>
              <a:ext uri="{FF2B5EF4-FFF2-40B4-BE49-F238E27FC236}">
                <a16:creationId xmlns:a16="http://schemas.microsoft.com/office/drawing/2014/main" id="{B2642C53-2B3B-41BA-F286-5D662AD3491C}"/>
              </a:ext>
            </a:extLst>
          </p:cNvPr>
          <p:cNvSpPr txBox="1">
            <a:spLocks/>
          </p:cNvSpPr>
          <p:nvPr/>
        </p:nvSpPr>
        <p:spPr>
          <a:xfrm>
            <a:off x="8207214" y="2940065"/>
            <a:ext cx="3189925" cy="2719528"/>
          </a:xfrm>
          <a:prstGeom prst="rect">
            <a:avLst/>
          </a:prstGeom>
          <a:ln w="12700">
            <a:solidFill>
              <a:schemeClr val="tx1"/>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1900" i="0" u="none" strike="noStrike" dirty="0">
                <a:solidFill>
                  <a:srgbClr val="022B8C"/>
                </a:solidFill>
                <a:effectLst/>
                <a:latin typeface="Arial" panose="020B0604020202020204" pitchFamily="34" charset="0"/>
              </a:rPr>
              <a:t>Strengthening Kentucky’s farms, food systems, and natural resources</a:t>
            </a:r>
          </a:p>
          <a:p>
            <a:pPr>
              <a:lnSpc>
                <a:spcPct val="100000"/>
              </a:lnSpc>
              <a:spcBef>
                <a:spcPts val="0"/>
              </a:spcBef>
            </a:pPr>
            <a:r>
              <a:rPr lang="en-US" sz="1900" i="0" u="none" strike="noStrike" dirty="0">
                <a:solidFill>
                  <a:srgbClr val="022B8C"/>
                </a:solidFill>
                <a:effectLst/>
                <a:latin typeface="Arial" panose="020B0604020202020204" pitchFamily="34" charset="0"/>
              </a:rPr>
              <a:t>Building the health and wellbeing of Kentuckians</a:t>
            </a:r>
          </a:p>
          <a:p>
            <a:pPr>
              <a:lnSpc>
                <a:spcPct val="100000"/>
              </a:lnSpc>
              <a:spcBef>
                <a:spcPts val="0"/>
              </a:spcBef>
            </a:pPr>
            <a:r>
              <a:rPr lang="en-US" sz="1900" i="0" u="none" strike="noStrike" dirty="0">
                <a:solidFill>
                  <a:srgbClr val="022B8C"/>
                </a:solidFill>
                <a:effectLst/>
                <a:latin typeface="Arial" panose="020B0604020202020204" pitchFamily="34" charset="0"/>
              </a:rPr>
              <a:t>Engaging communities for vibrant economies</a:t>
            </a:r>
            <a:endParaRPr lang="en-US" sz="1900" dirty="0">
              <a:solidFill>
                <a:srgbClr val="022B8C"/>
              </a:solidFill>
              <a:latin typeface="Arial"/>
              <a:cs typeface="Arial"/>
            </a:endParaRPr>
          </a:p>
          <a:p>
            <a:pPr marL="285750" indent="-285750">
              <a:lnSpc>
                <a:spcPct val="100000"/>
              </a:lnSpc>
              <a:spcBef>
                <a:spcPts val="0"/>
              </a:spcBef>
              <a:buFont typeface="Arial"/>
              <a:buChar char="•"/>
            </a:pPr>
            <a:endParaRPr lang="en-US" sz="1800" dirty="0">
              <a:latin typeface="Arial"/>
              <a:cs typeface="Arial"/>
            </a:endParaRPr>
          </a:p>
          <a:p>
            <a:pPr marL="0" indent="0">
              <a:lnSpc>
                <a:spcPct val="100000"/>
              </a:lnSpc>
              <a:spcBef>
                <a:spcPts val="0"/>
              </a:spcBef>
              <a:buFont typeface="Arial" panose="020B0604020202020204" pitchFamily="34" charset="0"/>
              <a:buNone/>
            </a:pPr>
            <a:endParaRPr lang="en-US" sz="1800" dirty="0">
              <a:latin typeface="Arial"/>
              <a:cs typeface="Arial"/>
            </a:endParaRPr>
          </a:p>
        </p:txBody>
      </p:sp>
    </p:spTree>
    <p:extLst>
      <p:ext uri="{BB962C8B-B14F-4D97-AF65-F5344CB8AC3E}">
        <p14:creationId xmlns:p14="http://schemas.microsoft.com/office/powerpoint/2010/main" val="390942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FC64D-F672-A413-6069-256037CA62B0}"/>
              </a:ext>
            </a:extLst>
          </p:cNvPr>
          <p:cNvSpPr>
            <a:spLocks noGrp="1"/>
          </p:cNvSpPr>
          <p:nvPr>
            <p:ph type="title"/>
          </p:nvPr>
        </p:nvSpPr>
        <p:spPr/>
        <p:txBody>
          <a:bodyPr>
            <a:normAutofit/>
          </a:bodyPr>
          <a:lstStyle/>
          <a:p>
            <a:pPr algn="ctr"/>
            <a:r>
              <a:rPr lang="en-US" sz="4000" b="1" dirty="0">
                <a:solidFill>
                  <a:srgbClr val="022B8C"/>
                </a:solidFill>
                <a:latin typeface="Arial"/>
                <a:ea typeface="+mj-lt"/>
                <a:cs typeface="+mj-lt"/>
              </a:rPr>
              <a:t>Research Hubs Built on New Partnerships: </a:t>
            </a:r>
            <a:endParaRPr lang="en-US" sz="4000" b="1" dirty="0">
              <a:solidFill>
                <a:srgbClr val="022B8C"/>
              </a:solidFill>
              <a:latin typeface="Arial"/>
              <a:cs typeface="Arial"/>
            </a:endParaRPr>
          </a:p>
        </p:txBody>
      </p:sp>
      <p:graphicFrame>
        <p:nvGraphicFramePr>
          <p:cNvPr id="12" name="Content Placeholder 5">
            <a:extLst>
              <a:ext uri="{FF2B5EF4-FFF2-40B4-BE49-F238E27FC236}">
                <a16:creationId xmlns:a16="http://schemas.microsoft.com/office/drawing/2014/main" id="{13221274-E73D-1D71-E151-82E31334D120}"/>
              </a:ext>
            </a:extLst>
          </p:cNvPr>
          <p:cNvGraphicFramePr>
            <a:graphicFrameLocks noGrp="1"/>
          </p:cNvGraphicFramePr>
          <p:nvPr>
            <p:ph idx="1"/>
            <p:extLst>
              <p:ext uri="{D42A27DB-BD31-4B8C-83A1-F6EECF244321}">
                <p14:modId xmlns:p14="http://schemas.microsoft.com/office/powerpoint/2010/main" val="2107412677"/>
              </p:ext>
            </p:extLst>
          </p:nvPr>
        </p:nvGraphicFramePr>
        <p:xfrm>
          <a:off x="838200" y="1825625"/>
          <a:ext cx="10515600" cy="39564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 Placeholder 4">
            <a:extLst>
              <a:ext uri="{FF2B5EF4-FFF2-40B4-BE49-F238E27FC236}">
                <a16:creationId xmlns:a16="http://schemas.microsoft.com/office/drawing/2014/main" id="{54D6173B-4DB7-ACE4-6BE9-425E8E39CA09}"/>
              </a:ext>
            </a:extLst>
          </p:cNvPr>
          <p:cNvSpPr>
            <a:spLocks noGrp="1"/>
          </p:cNvSpPr>
          <p:nvPr>
            <p:ph type="body" sz="quarter" idx="4294967295"/>
          </p:nvPr>
        </p:nvSpPr>
        <p:spPr>
          <a:xfrm>
            <a:off x="169683" y="768352"/>
            <a:ext cx="12022318" cy="1325562"/>
          </a:xfrm>
        </p:spPr>
        <p:txBody>
          <a:bodyPr vert="horz" lIns="91440" tIns="45720" rIns="91440" bIns="45720" rtlCol="0" anchor="ctr">
            <a:normAutofit/>
          </a:bodyPr>
          <a:lstStyle/>
          <a:p>
            <a:pPr marL="0" indent="0" algn="ctr">
              <a:buNone/>
            </a:pPr>
            <a:endParaRPr lang="en-US" dirty="0">
              <a:solidFill>
                <a:srgbClr val="022B8C"/>
              </a:solidFill>
              <a:latin typeface="Arial"/>
              <a:ea typeface="+mn-lt"/>
              <a:cs typeface="+mn-lt"/>
            </a:endParaRPr>
          </a:p>
          <a:p>
            <a:pPr marL="0" indent="0" algn="ctr">
              <a:buNone/>
            </a:pPr>
            <a:r>
              <a:rPr lang="en-US" sz="3600" dirty="0">
                <a:solidFill>
                  <a:srgbClr val="022B8C"/>
                </a:solidFill>
                <a:latin typeface="Arial"/>
                <a:ea typeface="+mn-lt"/>
                <a:cs typeface="+mn-lt"/>
              </a:rPr>
              <a:t>Cooperative Extension Service (CES)</a:t>
            </a:r>
          </a:p>
        </p:txBody>
      </p:sp>
      <p:sp>
        <p:nvSpPr>
          <p:cNvPr id="8" name="object 2">
            <a:extLst>
              <a:ext uri="{FF2B5EF4-FFF2-40B4-BE49-F238E27FC236}">
                <a16:creationId xmlns:a16="http://schemas.microsoft.com/office/drawing/2014/main" id="{F0E817C3-A83B-4012-84FD-7DAA38090B27}"/>
              </a:ext>
            </a:extLst>
          </p:cNvPr>
          <p:cNvSpPr/>
          <p:nvPr/>
        </p:nvSpPr>
        <p:spPr>
          <a:xfrm>
            <a:off x="0" y="5918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algn="ctr">
              <a:lnSpc>
                <a:spcPct val="120000"/>
              </a:lnSpc>
            </a:pPr>
            <a:endParaRPr lang="en-US" sz="3600" i="1" u="sng" dirty="0">
              <a:solidFill>
                <a:schemeClr val="bg1"/>
              </a:solidFill>
            </a:endParaRPr>
          </a:p>
        </p:txBody>
      </p:sp>
      <p:pic>
        <p:nvPicPr>
          <p:cNvPr id="10" name="Content Placeholder 10" descr="A black and white sign with white text&#10;&#10;Description automatically generated">
            <a:extLst>
              <a:ext uri="{FF2B5EF4-FFF2-40B4-BE49-F238E27FC236}">
                <a16:creationId xmlns:a16="http://schemas.microsoft.com/office/drawing/2014/main" id="{DBFBC8D3-8A64-559E-2A98-5A0B5CB366D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spTree>
    <p:extLst>
      <p:ext uri="{BB962C8B-B14F-4D97-AF65-F5344CB8AC3E}">
        <p14:creationId xmlns:p14="http://schemas.microsoft.com/office/powerpoint/2010/main" val="3858486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7FDC3-1FE7-BAA8-66DE-4A90FEC9FBC4}"/>
              </a:ext>
            </a:extLst>
          </p:cNvPr>
          <p:cNvSpPr>
            <a:spLocks noGrp="1"/>
          </p:cNvSpPr>
          <p:nvPr>
            <p:ph type="title"/>
          </p:nvPr>
        </p:nvSpPr>
        <p:spPr/>
        <p:txBody>
          <a:bodyPr>
            <a:normAutofit/>
          </a:bodyPr>
          <a:lstStyle/>
          <a:p>
            <a:pPr algn="ctr"/>
            <a:r>
              <a:rPr lang="en-US" sz="3200" b="1" dirty="0">
                <a:solidFill>
                  <a:srgbClr val="022B8C"/>
                </a:solidFill>
                <a:latin typeface="Arial"/>
                <a:cs typeface="Arial"/>
              </a:rPr>
              <a:t>Subcommittee #5 representative report: </a:t>
            </a:r>
            <a:br>
              <a:rPr lang="en-US" sz="3200" b="1" dirty="0">
                <a:solidFill>
                  <a:srgbClr val="022B8C"/>
                </a:solidFill>
                <a:latin typeface="Arial"/>
                <a:cs typeface="Arial"/>
              </a:rPr>
            </a:br>
            <a:r>
              <a:rPr lang="en-US" sz="3200" b="1" dirty="0">
                <a:solidFill>
                  <a:srgbClr val="022B8C"/>
                </a:solidFill>
                <a:latin typeface="Arial"/>
                <a:cs typeface="Arial"/>
              </a:rPr>
              <a:t>Insights and recommendations</a:t>
            </a:r>
            <a:endParaRPr lang="en-US" sz="3200" dirty="0"/>
          </a:p>
        </p:txBody>
      </p:sp>
      <p:sp>
        <p:nvSpPr>
          <p:cNvPr id="3" name="Text Placeholder 2">
            <a:extLst>
              <a:ext uri="{FF2B5EF4-FFF2-40B4-BE49-F238E27FC236}">
                <a16:creationId xmlns:a16="http://schemas.microsoft.com/office/drawing/2014/main" id="{24E1D303-9BAB-4FA4-AC89-39ECA1E15260}"/>
              </a:ext>
            </a:extLst>
          </p:cNvPr>
          <p:cNvSpPr>
            <a:spLocks noGrp="1"/>
          </p:cNvSpPr>
          <p:nvPr>
            <p:ph type="body" idx="1"/>
          </p:nvPr>
        </p:nvSpPr>
        <p:spPr>
          <a:xfrm>
            <a:off x="1095270" y="1690689"/>
            <a:ext cx="4672483" cy="480218"/>
          </a:xfrm>
        </p:spPr>
        <p:txBody>
          <a:bodyPr>
            <a:normAutofit fontScale="92500" lnSpcReduction="20000"/>
          </a:bodyPr>
          <a:lstStyle/>
          <a:p>
            <a:r>
              <a:rPr lang="en-US" sz="3600" dirty="0"/>
              <a:t>Insight</a:t>
            </a:r>
          </a:p>
        </p:txBody>
      </p:sp>
      <p:sp>
        <p:nvSpPr>
          <p:cNvPr id="5" name="object 2">
            <a:extLst>
              <a:ext uri="{FF2B5EF4-FFF2-40B4-BE49-F238E27FC236}">
                <a16:creationId xmlns:a16="http://schemas.microsoft.com/office/drawing/2014/main" id="{DED6A412-F46F-F466-8EA8-C8B5412F1CFD}"/>
              </a:ext>
            </a:extLst>
          </p:cNvPr>
          <p:cNvSpPr/>
          <p:nvPr/>
        </p:nvSpPr>
        <p:spPr>
          <a:xfrm>
            <a:off x="0" y="5918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marL="0" marR="0" lvl="0" indent="0" algn="ctr" defTabSz="914400" rtl="0" eaLnBrk="1" fontAlgn="auto" latinLnBrk="0" hangingPunct="1">
              <a:lnSpc>
                <a:spcPct val="120000"/>
              </a:lnSpc>
              <a:spcBef>
                <a:spcPts val="0"/>
              </a:spcBef>
              <a:spcAft>
                <a:spcPts val="0"/>
              </a:spcAft>
              <a:buClrTx/>
              <a:buSzTx/>
              <a:buFontTx/>
              <a:buNone/>
              <a:tabLst/>
              <a:defRPr/>
            </a:pPr>
            <a:endParaRPr kumimoji="0" lang="en-US" sz="3600" b="0" i="1" u="sng"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Content Placeholder 10" descr="A black and white sign with white text&#10;&#10;Description automatically generated">
            <a:extLst>
              <a:ext uri="{FF2B5EF4-FFF2-40B4-BE49-F238E27FC236}">
                <a16:creationId xmlns:a16="http://schemas.microsoft.com/office/drawing/2014/main" id="{B54C959D-360F-826E-B532-B35C6FCAE0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sp>
        <p:nvSpPr>
          <p:cNvPr id="9" name="Content Placeholder 8">
            <a:extLst>
              <a:ext uri="{FF2B5EF4-FFF2-40B4-BE49-F238E27FC236}">
                <a16:creationId xmlns:a16="http://schemas.microsoft.com/office/drawing/2014/main" id="{275984CD-E818-445A-A970-41B1DE729189}"/>
              </a:ext>
            </a:extLst>
          </p:cNvPr>
          <p:cNvSpPr>
            <a:spLocks noGrp="1"/>
          </p:cNvSpPr>
          <p:nvPr>
            <p:ph sz="quarter" idx="4"/>
          </p:nvPr>
        </p:nvSpPr>
        <p:spPr>
          <a:xfrm>
            <a:off x="6424248" y="2483548"/>
            <a:ext cx="5525302" cy="3225346"/>
          </a:xfrm>
          <a:ln w="38100">
            <a:solidFill>
              <a:srgbClr val="264378"/>
            </a:solidFill>
          </a:ln>
        </p:spPr>
        <p:txBody>
          <a:bodyPr>
            <a:normAutofit fontScale="32500" lnSpcReduction="20000"/>
          </a:bodyPr>
          <a:lstStyle/>
          <a:p>
            <a:pPr fontAlgn="t"/>
            <a:r>
              <a:rPr lang="en-US" sz="4900" dirty="0"/>
              <a:t>Lead renewal effort by focusing on partnership strengths, success stories, and distinct features </a:t>
            </a:r>
          </a:p>
          <a:p>
            <a:pPr fontAlgn="t"/>
            <a:r>
              <a:rPr lang="en-US" sz="4900" dirty="0"/>
              <a:t>Enhance impact by expanding partnerships beyond UK, including across the state &amp; CTSA networks </a:t>
            </a:r>
          </a:p>
          <a:p>
            <a:pPr fontAlgn="t"/>
            <a:r>
              <a:rPr lang="en-US" sz="4900" dirty="0"/>
              <a:t>Increase impact on community health priorities by ensuring collaborations with and inclusion of salient stakeholders </a:t>
            </a:r>
          </a:p>
          <a:p>
            <a:pPr fontAlgn="t"/>
            <a:r>
              <a:rPr lang="en-US" sz="4900" dirty="0"/>
              <a:t>Demonstrate coordination &amp; integration across UK CCTS cores/programs </a:t>
            </a:r>
          </a:p>
          <a:p>
            <a:pPr fontAlgn="t"/>
            <a:r>
              <a:rPr lang="en-US" sz="4900" dirty="0"/>
              <a:t>Enhance data collection/tracking to determine success in meeting metrics and impact, including comparative data across sites. </a:t>
            </a:r>
          </a:p>
          <a:p>
            <a:pPr marL="0" indent="0">
              <a:buNone/>
            </a:pPr>
            <a:endParaRPr lang="en-US" dirty="0"/>
          </a:p>
        </p:txBody>
      </p:sp>
      <p:sp>
        <p:nvSpPr>
          <p:cNvPr id="10" name="Text Placeholder 9">
            <a:extLst>
              <a:ext uri="{FF2B5EF4-FFF2-40B4-BE49-F238E27FC236}">
                <a16:creationId xmlns:a16="http://schemas.microsoft.com/office/drawing/2014/main" id="{100F37AD-6008-47AE-9975-F8A6E81BD278}"/>
              </a:ext>
            </a:extLst>
          </p:cNvPr>
          <p:cNvSpPr>
            <a:spLocks noGrp="1"/>
          </p:cNvSpPr>
          <p:nvPr>
            <p:ph type="body" sz="quarter" idx="3"/>
          </p:nvPr>
        </p:nvSpPr>
        <p:spPr>
          <a:xfrm>
            <a:off x="6893168" y="1497203"/>
            <a:ext cx="5155555" cy="673703"/>
          </a:xfrm>
        </p:spPr>
        <p:txBody>
          <a:bodyPr>
            <a:normAutofit fontScale="92500" lnSpcReduction="20000"/>
          </a:bodyPr>
          <a:lstStyle/>
          <a:p>
            <a:r>
              <a:rPr lang="en-US" sz="3600" dirty="0"/>
              <a:t>Recommendations</a:t>
            </a:r>
          </a:p>
        </p:txBody>
      </p:sp>
      <p:sp>
        <p:nvSpPr>
          <p:cNvPr id="11" name="Content Placeholder 10">
            <a:extLst>
              <a:ext uri="{FF2B5EF4-FFF2-40B4-BE49-F238E27FC236}">
                <a16:creationId xmlns:a16="http://schemas.microsoft.com/office/drawing/2014/main" id="{7E786D28-C4E7-41D8-89A8-76DF50E243AF}"/>
              </a:ext>
            </a:extLst>
          </p:cNvPr>
          <p:cNvSpPr>
            <a:spLocks noGrp="1"/>
          </p:cNvSpPr>
          <p:nvPr>
            <p:ph sz="half" idx="2"/>
          </p:nvPr>
        </p:nvSpPr>
        <p:spPr>
          <a:xfrm>
            <a:off x="242450" y="2505074"/>
            <a:ext cx="5853550" cy="3225346"/>
          </a:xfrm>
          <a:ln w="38100">
            <a:solidFill>
              <a:srgbClr val="264378"/>
            </a:solidFill>
          </a:ln>
        </p:spPr>
        <p:txBody>
          <a:bodyPr>
            <a:normAutofit fontScale="32500" lnSpcReduction="20000"/>
          </a:bodyPr>
          <a:lstStyle/>
          <a:p>
            <a:r>
              <a:rPr lang="en-US" sz="4500" dirty="0"/>
              <a:t>Strong potential for translational science via new &amp; existing initiatives (CLIK, CHECK, ATRN, Cooperative Extension, CORES)</a:t>
            </a:r>
          </a:p>
          <a:p>
            <a:r>
              <a:rPr lang="en-US" sz="4500" dirty="0"/>
              <a:t>Extensive local resources (e.g., comprehensive campus) and state to support critical research and capacity building. </a:t>
            </a:r>
          </a:p>
          <a:p>
            <a:r>
              <a:rPr lang="en-US" sz="4500" dirty="0"/>
              <a:t>Distinct communities and suboptimal health, but solid history of engagement. </a:t>
            </a:r>
          </a:p>
          <a:p>
            <a:r>
              <a:rPr lang="en-US" sz="4500" dirty="0"/>
              <a:t>Cohesive thematic foci:</a:t>
            </a:r>
          </a:p>
          <a:p>
            <a:pPr lvl="1"/>
            <a:r>
              <a:rPr lang="en-US" sz="4500" dirty="0"/>
              <a:t>Advancing careers across the professional spectrum </a:t>
            </a:r>
          </a:p>
          <a:p>
            <a:pPr lvl="1"/>
            <a:r>
              <a:rPr lang="en-US" sz="4500" dirty="0"/>
              <a:t>Enhancing inclusion via stakeholder engagement and technological outreach</a:t>
            </a:r>
          </a:p>
          <a:p>
            <a:pPr lvl="1"/>
            <a:r>
              <a:rPr lang="en-US" sz="4500" dirty="0"/>
              <a:t>Translating research into practice</a:t>
            </a:r>
          </a:p>
          <a:p>
            <a:pPr lvl="1"/>
            <a:r>
              <a:rPr lang="en-US" sz="4500" dirty="0"/>
              <a:t>Demonstrating impact of programming </a:t>
            </a:r>
          </a:p>
          <a:p>
            <a:endParaRPr lang="en-US" sz="4500" dirty="0"/>
          </a:p>
          <a:p>
            <a:endParaRPr lang="en-US" sz="2400" dirty="0"/>
          </a:p>
        </p:txBody>
      </p:sp>
    </p:spTree>
    <p:extLst>
      <p:ext uri="{BB962C8B-B14F-4D97-AF65-F5344CB8AC3E}">
        <p14:creationId xmlns:p14="http://schemas.microsoft.com/office/powerpoint/2010/main" val="201522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552C8A71-E147-AE4B-8CA9-D86838B9CE9A}"/>
              </a:ext>
            </a:extLst>
          </p:cNvPr>
          <p:cNvSpPr txBox="1">
            <a:spLocks/>
          </p:cNvSpPr>
          <p:nvPr/>
        </p:nvSpPr>
        <p:spPr>
          <a:xfrm>
            <a:off x="1491411" y="937086"/>
            <a:ext cx="10193095" cy="4677901"/>
          </a:xfrm>
          <a:prstGeom prst="rect">
            <a:avLst/>
          </a:prstGeom>
        </p:spPr>
        <p:txBody>
          <a:bodyPr lIns="91440" tIns="45720" rIns="91440" bIns="45720" anchor="t"/>
          <a:lstStyle>
            <a:lvl1pPr algn="l" rtl="0" eaLnBrk="0" fontAlgn="base" hangingPunct="0">
              <a:spcBef>
                <a:spcPct val="0"/>
              </a:spcBef>
              <a:spcAft>
                <a:spcPct val="0"/>
              </a:spcAft>
              <a:defRPr sz="4400" kern="1200">
                <a:solidFill>
                  <a:schemeClr val="bg1"/>
                </a:solidFill>
                <a:latin typeface="Garamond" pitchFamily="18" charset="0"/>
                <a:ea typeface="ＭＳ Ｐゴシック" pitchFamily="-106" charset="-128"/>
                <a:cs typeface="ＭＳ Ｐゴシック" pitchFamily="-106" charset="-128"/>
              </a:defRPr>
            </a:lvl1pPr>
            <a:lvl2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2pPr>
            <a:lvl3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3pPr>
            <a:lvl4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4pPr>
            <a:lvl5pPr algn="l" rtl="0" eaLnBrk="0" fontAlgn="base" hangingPunct="0">
              <a:spcBef>
                <a:spcPct val="0"/>
              </a:spcBef>
              <a:spcAft>
                <a:spcPct val="0"/>
              </a:spcAft>
              <a:defRPr sz="4400">
                <a:solidFill>
                  <a:schemeClr val="bg1"/>
                </a:solidFill>
                <a:latin typeface="Garamond" pitchFamily="18" charset="0"/>
                <a:ea typeface="ＭＳ Ｐゴシック" pitchFamily="-106" charset="-128"/>
                <a:cs typeface="ＭＳ Ｐゴシック" pitchFamily="-106" charset="-128"/>
              </a:defRPr>
            </a:lvl5pPr>
            <a:lvl6pPr marL="457200" algn="l" rtl="0" fontAlgn="base">
              <a:spcBef>
                <a:spcPct val="0"/>
              </a:spcBef>
              <a:spcAft>
                <a:spcPct val="0"/>
              </a:spcAft>
              <a:defRPr sz="4400">
                <a:solidFill>
                  <a:schemeClr val="tx1"/>
                </a:solidFill>
                <a:latin typeface="Garamond" pitchFamily="18" charset="0"/>
              </a:defRPr>
            </a:lvl6pPr>
            <a:lvl7pPr marL="914400" algn="l" rtl="0" fontAlgn="base">
              <a:spcBef>
                <a:spcPct val="0"/>
              </a:spcBef>
              <a:spcAft>
                <a:spcPct val="0"/>
              </a:spcAft>
              <a:defRPr sz="4400">
                <a:solidFill>
                  <a:schemeClr val="tx1"/>
                </a:solidFill>
                <a:latin typeface="Garamond" pitchFamily="18" charset="0"/>
              </a:defRPr>
            </a:lvl7pPr>
            <a:lvl8pPr marL="1371600" algn="l" rtl="0" fontAlgn="base">
              <a:spcBef>
                <a:spcPct val="0"/>
              </a:spcBef>
              <a:spcAft>
                <a:spcPct val="0"/>
              </a:spcAft>
              <a:defRPr sz="4400">
                <a:solidFill>
                  <a:schemeClr val="tx1"/>
                </a:solidFill>
                <a:latin typeface="Garamond" pitchFamily="18" charset="0"/>
              </a:defRPr>
            </a:lvl8pPr>
            <a:lvl9pPr marL="1828800" algn="l" rtl="0" fontAlgn="base">
              <a:spcBef>
                <a:spcPct val="0"/>
              </a:spcBef>
              <a:spcAft>
                <a:spcPct val="0"/>
              </a:spcAft>
              <a:defRPr sz="4400">
                <a:solidFill>
                  <a:schemeClr val="tx1"/>
                </a:solidFill>
                <a:latin typeface="Garamond" pitchFamily="18" charset="0"/>
              </a:defRPr>
            </a:lvl9pPr>
          </a:lstStyle>
          <a:p>
            <a:r>
              <a:rPr lang="en-US" sz="2800" u="sng" dirty="0">
                <a:solidFill>
                  <a:schemeClr val="tx1"/>
                </a:solidFill>
                <a:latin typeface="+mn-lt"/>
              </a:rPr>
              <a:t>Discussion Questions for EAC</a:t>
            </a:r>
            <a:endParaRPr lang="en-US" sz="1800" u="sng" dirty="0">
              <a:solidFill>
                <a:schemeClr val="tx1"/>
              </a:solidFill>
              <a:latin typeface="+mn-lt"/>
            </a:endParaRPr>
          </a:p>
          <a:p>
            <a:pPr marL="342900" lvl="0" indent="-342900">
              <a:buAutoNum type="arabicPeriod"/>
            </a:pPr>
            <a:r>
              <a:rPr lang="en-US" sz="1800" dirty="0">
                <a:solidFill>
                  <a:schemeClr val="tx1"/>
                </a:solidFill>
                <a:latin typeface="+mn-lt"/>
              </a:rPr>
              <a:t>What suggestions do you have to ensure that subcommittees/elements have stronger linkages and integration? </a:t>
            </a:r>
          </a:p>
          <a:p>
            <a:pPr marL="342900" lvl="0" indent="-342900">
              <a:buAutoNum type="arabicPeriod"/>
            </a:pPr>
            <a:endParaRPr lang="en-US" sz="1800" dirty="0">
              <a:solidFill>
                <a:schemeClr val="tx1"/>
              </a:solidFill>
              <a:latin typeface="+mn-lt"/>
            </a:endParaRPr>
          </a:p>
          <a:p>
            <a:pPr marL="342900" lvl="0" indent="-342900">
              <a:buAutoNum type="arabicPeriod"/>
            </a:pPr>
            <a:r>
              <a:rPr lang="en-US" sz="1800" dirty="0">
                <a:solidFill>
                  <a:schemeClr val="tx1"/>
                </a:solidFill>
                <a:latin typeface="+mn-lt"/>
              </a:rPr>
              <a:t>We are aware of a few CTSAs that have been working in partnership with Cooperative Extension Service (CES), including University of New Mexico, Virginia Tech, and others. Some questions on CES/CCTS: </a:t>
            </a:r>
          </a:p>
          <a:p>
            <a:pPr marL="800100" lvl="1" indent="-342900">
              <a:buFont typeface="+mj-lt"/>
              <a:buAutoNum type="alphaLcParenR"/>
            </a:pPr>
            <a:r>
              <a:rPr lang="en-US" sz="1600" dirty="0">
                <a:solidFill>
                  <a:schemeClr val="tx1"/>
                </a:solidFill>
                <a:latin typeface="+mn-lt"/>
              </a:rPr>
              <a:t>Examples of successful CES/CCTS partnership programs? </a:t>
            </a:r>
          </a:p>
          <a:p>
            <a:pPr marL="800100" lvl="1" indent="-342900">
              <a:buFont typeface="+mj-lt"/>
              <a:buAutoNum type="alphaLcParenR"/>
            </a:pPr>
            <a:r>
              <a:rPr lang="en-US" sz="1600" dirty="0">
                <a:solidFill>
                  <a:schemeClr val="tx1"/>
                </a:solidFill>
                <a:latin typeface="+mn-lt"/>
              </a:rPr>
              <a:t>Where and what? </a:t>
            </a:r>
          </a:p>
          <a:p>
            <a:pPr lvl="1"/>
            <a:endParaRPr lang="en-US" sz="1800" dirty="0">
              <a:solidFill>
                <a:schemeClr val="tx1"/>
              </a:solidFill>
              <a:latin typeface="+mn-lt"/>
            </a:endParaRPr>
          </a:p>
          <a:p>
            <a:pPr lvl="1" indent="-457200"/>
            <a:r>
              <a:rPr lang="en-US" sz="1800" dirty="0">
                <a:solidFill>
                  <a:schemeClr val="tx1"/>
                </a:solidFill>
                <a:latin typeface="+mn-lt"/>
              </a:rPr>
              <a:t>3. Some questions on CHECK: </a:t>
            </a:r>
          </a:p>
          <a:p>
            <a:pPr marL="800100" lvl="1" indent="-342900">
              <a:buFont typeface="+mj-lt"/>
              <a:buAutoNum type="alphaLcParenR"/>
            </a:pPr>
            <a:r>
              <a:rPr lang="en-US" sz="1600" dirty="0">
                <a:solidFill>
                  <a:schemeClr val="tx1"/>
                </a:solidFill>
                <a:latin typeface="+mn-lt"/>
              </a:rPr>
              <a:t>How to integrating the CHWs with other workforce development initiatives? </a:t>
            </a:r>
          </a:p>
          <a:p>
            <a:pPr marL="800100" lvl="1" indent="-342900">
              <a:buFont typeface="+mj-lt"/>
              <a:buAutoNum type="alphaLcParenR"/>
            </a:pPr>
            <a:r>
              <a:rPr lang="en-US" sz="1600" dirty="0">
                <a:solidFill>
                  <a:schemeClr val="tx1"/>
                </a:solidFill>
                <a:latin typeface="+mn-lt"/>
              </a:rPr>
              <a:t>How to measure CHW translational science impact? (Balancing the emphasis on CHW service (value added) vs their translation efforts for the CTSA application?</a:t>
            </a:r>
          </a:p>
          <a:p>
            <a:pPr marL="800100" lvl="1" indent="-342900">
              <a:buFont typeface="+mj-lt"/>
              <a:buAutoNum type="alphaLcParenR"/>
            </a:pPr>
            <a:r>
              <a:rPr lang="en-US" sz="1600" dirty="0">
                <a:solidFill>
                  <a:schemeClr val="tx1"/>
                </a:solidFill>
                <a:latin typeface="+mn-lt"/>
              </a:rPr>
              <a:t>Any additional collaborators to be engaged?</a:t>
            </a:r>
          </a:p>
          <a:p>
            <a:pPr lvl="1"/>
            <a:endParaRPr lang="en-US" sz="1600" b="1" u="sng" dirty="0">
              <a:solidFill>
                <a:schemeClr val="tx1"/>
              </a:solidFill>
              <a:latin typeface="Times New Roman"/>
              <a:cs typeface="Times New Roman"/>
            </a:endParaRPr>
          </a:p>
        </p:txBody>
      </p:sp>
      <p:sp>
        <p:nvSpPr>
          <p:cNvPr id="2" name="object 2">
            <a:extLst>
              <a:ext uri="{FF2B5EF4-FFF2-40B4-BE49-F238E27FC236}">
                <a16:creationId xmlns:a16="http://schemas.microsoft.com/office/drawing/2014/main" id="{91D52944-933E-9E90-8357-8F98E1825134}"/>
              </a:ext>
            </a:extLst>
          </p:cNvPr>
          <p:cNvSpPr/>
          <p:nvPr/>
        </p:nvSpPr>
        <p:spPr>
          <a:xfrm>
            <a:off x="0" y="5912556"/>
            <a:ext cx="12192000" cy="939444"/>
          </a:xfrm>
          <a:custGeom>
            <a:avLst/>
            <a:gdLst/>
            <a:ahLst/>
            <a:cxnLst/>
            <a:rect l="l" t="t" r="r" b="b"/>
            <a:pathLst>
              <a:path w="12192000" h="2286000">
                <a:moveTo>
                  <a:pt x="0" y="2286000"/>
                </a:moveTo>
                <a:lnTo>
                  <a:pt x="12192000" y="2286000"/>
                </a:lnTo>
                <a:lnTo>
                  <a:pt x="12192000" y="0"/>
                </a:lnTo>
                <a:lnTo>
                  <a:pt x="0" y="0"/>
                </a:lnTo>
                <a:lnTo>
                  <a:pt x="0" y="2286000"/>
                </a:lnTo>
                <a:close/>
              </a:path>
            </a:pathLst>
          </a:custGeom>
          <a:solidFill>
            <a:srgbClr val="022B8C"/>
          </a:solidFill>
        </p:spPr>
        <p:txBody>
          <a:bodyPr wrap="square" lIns="0" tIns="0" rIns="0" bIns="0" rtlCol="0"/>
          <a:lstStyle/>
          <a:p>
            <a:pPr algn="ctr">
              <a:lnSpc>
                <a:spcPct val="120000"/>
              </a:lnSpc>
            </a:pPr>
            <a:endParaRPr lang="en-US" sz="3600" i="1" u="sng" dirty="0">
              <a:solidFill>
                <a:schemeClr val="bg1"/>
              </a:solidFill>
            </a:endParaRPr>
          </a:p>
        </p:txBody>
      </p:sp>
      <p:pic>
        <p:nvPicPr>
          <p:cNvPr id="3" name="Content Placeholder 10">
            <a:extLst>
              <a:ext uri="{FF2B5EF4-FFF2-40B4-BE49-F238E27FC236}">
                <a16:creationId xmlns:a16="http://schemas.microsoft.com/office/drawing/2014/main" id="{16DD15D5-A78D-C5D0-DFDA-20D910DDFB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954" y="6046899"/>
            <a:ext cx="2848488" cy="674576"/>
          </a:xfrm>
          <a:prstGeom prst="rect">
            <a:avLst/>
          </a:prstGeom>
        </p:spPr>
      </p:pic>
    </p:spTree>
    <p:extLst>
      <p:ext uri="{BB962C8B-B14F-4D97-AF65-F5344CB8AC3E}">
        <p14:creationId xmlns:p14="http://schemas.microsoft.com/office/powerpoint/2010/main" val="1964791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7ed5eab-4507-44f7-b419-7c2e8d161303" xsi:nil="true"/>
    <lcf76f155ced4ddcb4097134ff3c332f xmlns="f7391561-85a8-4a1a-a2f3-984bf28367d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845BC41D60B2C4296EBC7E4E2D4AABE" ma:contentTypeVersion="17" ma:contentTypeDescription="Create a new document." ma:contentTypeScope="" ma:versionID="6762a998ac0a7e744e241823c7fda13a">
  <xsd:schema xmlns:xsd="http://www.w3.org/2001/XMLSchema" xmlns:xs="http://www.w3.org/2001/XMLSchema" xmlns:p="http://schemas.microsoft.com/office/2006/metadata/properties" xmlns:ns2="f7391561-85a8-4a1a-a2f3-984bf28367db" xmlns:ns3="27ed5eab-4507-44f7-b419-7c2e8d161303" targetNamespace="http://schemas.microsoft.com/office/2006/metadata/properties" ma:root="true" ma:fieldsID="0ad72583d7cbd39b2ba68e65f89b2f91" ns2:_="" ns3:_="">
    <xsd:import namespace="f7391561-85a8-4a1a-a2f3-984bf28367db"/>
    <xsd:import namespace="27ed5eab-4507-44f7-b419-7c2e8d16130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391561-85a8-4a1a-a2f3-984bf28367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4560d88b-9459-45c3-8a30-9c03b99f5b1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7ed5eab-4507-44f7-b419-7c2e8d16130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9b81a534-75fd-4027-9009-fa59f487ba0a}" ma:internalName="TaxCatchAll" ma:showField="CatchAllData" ma:web="27ed5eab-4507-44f7-b419-7c2e8d16130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31098C-2157-448F-A3FE-2E82F4A7EA8C}">
  <ds:schemaRefs>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d4982979-72ab-4448-9ff2-137e5714dc7c"/>
    <ds:schemaRef ds:uri="http://www.w3.org/XML/1998/namespace"/>
    <ds:schemaRef ds:uri="http://purl.org/dc/elements/1.1/"/>
    <ds:schemaRef ds:uri="http://schemas.microsoft.com/office/2006/metadata/properties"/>
    <ds:schemaRef ds:uri="147a5e71-d96d-4953-a704-ef8d421d6b79"/>
    <ds:schemaRef ds:uri="http://purl.org/dc/terms/"/>
  </ds:schemaRefs>
</ds:datastoreItem>
</file>

<file path=customXml/itemProps2.xml><?xml version="1.0" encoding="utf-8"?>
<ds:datastoreItem xmlns:ds="http://schemas.openxmlformats.org/officeDocument/2006/customXml" ds:itemID="{0D9DEE53-3017-452B-A9BA-4243CEAD6026}"/>
</file>

<file path=customXml/itemProps3.xml><?xml version="1.0" encoding="utf-8"?>
<ds:datastoreItem xmlns:ds="http://schemas.openxmlformats.org/officeDocument/2006/customXml" ds:itemID="{24724E7E-36AC-4BA0-A209-E8FC66A2B5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532</TotalTime>
  <Words>749</Words>
  <Application>Microsoft Office PowerPoint</Application>
  <PresentationFormat>Widescreen</PresentationFormat>
  <Paragraphs>96</Paragraphs>
  <Slides>7</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ＭＳ Ｐゴシック</vt:lpstr>
      <vt:lpstr>Arial</vt:lpstr>
      <vt:lpstr>Calibri</vt:lpstr>
      <vt:lpstr>Calibri Light</vt:lpstr>
      <vt:lpstr>Courier New</vt:lpstr>
      <vt:lpstr>Garamond</vt:lpstr>
      <vt:lpstr>Times New Roman</vt:lpstr>
      <vt:lpstr>Wingdings</vt:lpstr>
      <vt:lpstr>Office Theme</vt:lpstr>
      <vt:lpstr>PowerPoint Presentation</vt:lpstr>
      <vt:lpstr>PowerPoint Presentation</vt:lpstr>
      <vt:lpstr>CHW Program C-H-E-C-K Committing to Health Equity and Care in Kentucky</vt:lpstr>
      <vt:lpstr>Research Hubs Built on New Partnerships: </vt:lpstr>
      <vt:lpstr>Research Hubs Built on New Partnerships: </vt:lpstr>
      <vt:lpstr>Subcommittee #5 representative report:  Insights and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Kern, Philip A.</dc:creator>
  <cp:lastModifiedBy>Schoenberg, Nancy E.</cp:lastModifiedBy>
  <cp:revision>1054</cp:revision>
  <dcterms:created xsi:type="dcterms:W3CDTF">2024-02-20T18:47:22Z</dcterms:created>
  <dcterms:modified xsi:type="dcterms:W3CDTF">2024-12-06T18:56:53Z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0x0101008845BC41D60B2C4296EBC7E4E2D4AABE</vt:lpwstr>
  </property>
</Properties>
</file>