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4"/>
  </p:sldMasterIdLst>
  <p:notesMasterIdLst>
    <p:notesMasterId r:id="rId15"/>
  </p:notesMasterIdLst>
  <p:sldIdLst>
    <p:sldId id="982" r:id="rId5"/>
    <p:sldId id="1045" r:id="rId6"/>
    <p:sldId id="1046" r:id="rId7"/>
    <p:sldId id="1013" r:id="rId8"/>
    <p:sldId id="1014" r:id="rId9"/>
    <p:sldId id="1015" r:id="rId10"/>
    <p:sldId id="1050" r:id="rId11"/>
    <p:sldId id="1047" r:id="rId12"/>
    <p:sldId id="1049" r:id="rId13"/>
    <p:sldId id="99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rn, Philip A." initials="KPA" lastIdx="7" clrIdx="21">
    <p:extLst>
      <p:ext uri="{19B8F6BF-5375-455C-9EA6-DF929625EA0E}">
        <p15:presenceInfo xmlns:p15="http://schemas.microsoft.com/office/powerpoint/2012/main" userId="S-1-5-21-1177238915-1645522239-725345543-54228" providerId="AD"/>
      </p:ext>
    </p:extLst>
  </p:cmAuthor>
  <p:cmAuthor id="2" name="Wray, Anne" initials="WA" lastIdx="6" clrIdx="1">
    <p:extLst>
      <p:ext uri="{19B8F6BF-5375-455C-9EA6-DF929625EA0E}">
        <p15:presenceInfo xmlns:p15="http://schemas.microsoft.com/office/powerpoint/2012/main" userId="S-1-5-21-1177238915-1645522239-725345543-187543" providerId="AD"/>
      </p:ext>
    </p:extLst>
  </p:cmAuthor>
  <p:cmAuthor id="3" name="Erin Pennington" initials="EP" lastIdx="58" clrIdx="2">
    <p:extLst>
      <p:ext uri="{19B8F6BF-5375-455C-9EA6-DF929625EA0E}">
        <p15:presenceInfo xmlns:p15="http://schemas.microsoft.com/office/powerpoint/2012/main" userId="S-1-5-21-1275210071-583907252-725345543-93110" providerId="AD"/>
      </p:ext>
    </p:extLst>
  </p:cmAuthor>
  <p:cmAuthor id="4" name="Daniel Lodes" initials="DL" lastIdx="48" clrIdx="3">
    <p:extLst>
      <p:ext uri="{19B8F6BF-5375-455C-9EA6-DF929625EA0E}">
        <p15:presenceInfo xmlns:p15="http://schemas.microsoft.com/office/powerpoint/2012/main" userId="S-1-5-21-1275210071-583907252-725345543-23449" providerId="AD"/>
      </p:ext>
    </p:extLst>
  </p:cmAuthor>
  <p:cmAuthor id="5" name="Ellen Deninger" initials="ED" lastIdx="74" clrIdx="4">
    <p:extLst>
      <p:ext uri="{19B8F6BF-5375-455C-9EA6-DF929625EA0E}">
        <p15:presenceInfo xmlns:p15="http://schemas.microsoft.com/office/powerpoint/2012/main" userId="S-1-5-21-1275210071-583907252-725345543-174259" providerId="AD"/>
      </p:ext>
    </p:extLst>
  </p:cmAuthor>
  <p:cmAuthor id="6" name="Wray, Anne" initials="WA [2]" lastIdx="1" clrIdx="5">
    <p:extLst>
      <p:ext uri="{19B8F6BF-5375-455C-9EA6-DF929625EA0E}">
        <p15:presenceInfo xmlns:p15="http://schemas.microsoft.com/office/powerpoint/2012/main" userId="S::achutc0@uky.edu::589cfbfc-b838-451c-90eb-a5c2d965d678" providerId="AD"/>
      </p:ext>
    </p:extLst>
  </p:cmAuthor>
  <p:cmAuthor id="7" name="Shannon Chism" initials="SC" lastIdx="13" clrIdx="6">
    <p:extLst>
      <p:ext uri="{19B8F6BF-5375-455C-9EA6-DF929625EA0E}">
        <p15:presenceInfo xmlns:p15="http://schemas.microsoft.com/office/powerpoint/2012/main" userId="S-1-5-21-1275210071-583907252-725345543-140807" providerId="AD"/>
      </p:ext>
    </p:extLst>
  </p:cmAuthor>
  <p:cmAuthor id="8" name="Eric Tomasini" initials="ET" lastIdx="4" clrIdx="7">
    <p:extLst>
      <p:ext uri="{19B8F6BF-5375-455C-9EA6-DF929625EA0E}">
        <p15:presenceInfo xmlns:p15="http://schemas.microsoft.com/office/powerpoint/2012/main" userId="S-1-5-21-1275210071-583907252-725345543-140860" providerId="AD"/>
      </p:ext>
    </p:extLst>
  </p:cmAuthor>
  <p:cmAuthor id="9" name="Erin Pennington" initials="EP [2]" lastIdx="15" clrIdx="8">
    <p:extLst>
      <p:ext uri="{19B8F6BF-5375-455C-9EA6-DF929625EA0E}">
        <p15:presenceInfo xmlns:p15="http://schemas.microsoft.com/office/powerpoint/2012/main" userId="S::epennington@huronconsultinggroup.com::a1572513-d715-494c-b2a3-408bdcd23846" providerId="AD"/>
      </p:ext>
    </p:extLst>
  </p:cmAuthor>
  <p:cmAuthor id="10" name="Ellen Cote" initials="EC" lastIdx="58" clrIdx="9">
    <p:extLst>
      <p:ext uri="{19B8F6BF-5375-455C-9EA6-DF929625EA0E}">
        <p15:presenceInfo xmlns:p15="http://schemas.microsoft.com/office/powerpoint/2012/main" userId="S::ecote@huronconsultinggroup.com::f0d9be81-8d6a-490e-b06a-d893878fc6bd" providerId="AD"/>
      </p:ext>
    </p:extLst>
  </p:cmAuthor>
  <p:cmAuthor id="11" name="Brynna Lipson" initials="BL [2]" lastIdx="169" clrIdx="10">
    <p:extLst>
      <p:ext uri="{19B8F6BF-5375-455C-9EA6-DF929625EA0E}">
        <p15:presenceInfo xmlns:p15="http://schemas.microsoft.com/office/powerpoint/2012/main" userId="S::blipson@huronconsultinggroup.com::2053781d-c7a4-4502-aef2-ba66d9643929" providerId="AD"/>
      </p:ext>
    </p:extLst>
  </p:cmAuthor>
  <p:cmAuthor id="12" name="Heskel, Jessica" initials="HJ" lastIdx="18" clrIdx="11">
    <p:extLst>
      <p:ext uri="{19B8F6BF-5375-455C-9EA6-DF929625EA0E}">
        <p15:presenceInfo xmlns:p15="http://schemas.microsoft.com/office/powerpoint/2012/main" userId="S::jhesk2@uky.edu::44ba0410-524d-4dbf-85b9-a27279cdda47" providerId="AD"/>
      </p:ext>
    </p:extLst>
  </p:cmAuthor>
  <p:cmAuthor id="13" name="Daniel Lodes" initials="DL [2]" lastIdx="24" clrIdx="12">
    <p:extLst>
      <p:ext uri="{19B8F6BF-5375-455C-9EA6-DF929625EA0E}">
        <p15:presenceInfo xmlns:p15="http://schemas.microsoft.com/office/powerpoint/2012/main" userId="S::dlodes@huronconsultinggroup.com::31830e96-3a6a-4d83-8fe6-16ebfec81279" providerId="AD"/>
      </p:ext>
    </p:extLst>
  </p:cmAuthor>
  <p:cmAuthor id="14" name="Brittany Matson" initials="BM" lastIdx="3" clrIdx="13">
    <p:extLst>
      <p:ext uri="{19B8F6BF-5375-455C-9EA6-DF929625EA0E}">
        <p15:presenceInfo xmlns:p15="http://schemas.microsoft.com/office/powerpoint/2012/main" userId="S::brittany.matson_forteresearch.com#ext#@l.uky.edu::2b1d2dfb-0ab2-4e5f-a729-49afa18d303e" providerId="AD"/>
      </p:ext>
    </p:extLst>
  </p:cmAuthor>
  <p:cmAuthor id="15" name="Eric Tomasini" initials="ET [2]" lastIdx="19" clrIdx="14">
    <p:extLst>
      <p:ext uri="{19B8F6BF-5375-455C-9EA6-DF929625EA0E}">
        <p15:presenceInfo xmlns:p15="http://schemas.microsoft.com/office/powerpoint/2012/main" userId="S::etomasini@huronconsultinggroup.com::e77342ec-f518-45c2-bfb8-0e4982bc4e2d" providerId="AD"/>
      </p:ext>
    </p:extLst>
  </p:cmAuthor>
  <p:cmAuthor id="16" name="Ellen Deninger" initials="ED [2]" lastIdx="2" clrIdx="15">
    <p:extLst>
      <p:ext uri="{19B8F6BF-5375-455C-9EA6-DF929625EA0E}">
        <p15:presenceInfo xmlns:p15="http://schemas.microsoft.com/office/powerpoint/2012/main" userId="S::edeninger_huronconsultinggroup.com#ext#@l.uky.edu::ee3623c2-0478-4715-9504-a1eeab55d492" providerId="AD"/>
      </p:ext>
    </p:extLst>
  </p:cmAuthor>
  <p:cmAuthor id="17" name="Samantha Herbst" initials="SH" lastIdx="132" clrIdx="16">
    <p:extLst>
      <p:ext uri="{19B8F6BF-5375-455C-9EA6-DF929625EA0E}">
        <p15:presenceInfo xmlns:p15="http://schemas.microsoft.com/office/powerpoint/2012/main" userId="S::sherbst@huronconsultinggroup.com::d8d30b96-e928-452e-9270-742b083aa2ef" providerId="AD"/>
      </p:ext>
    </p:extLst>
  </p:cmAuthor>
  <p:cmAuthor id="18" name="Stoops, William" initials="SW" lastIdx="11" clrIdx="17">
    <p:extLst>
      <p:ext uri="{19B8F6BF-5375-455C-9EA6-DF929625EA0E}">
        <p15:presenceInfo xmlns:p15="http://schemas.microsoft.com/office/powerpoint/2012/main" userId="S::wwstoo0@uky.edu::f3413187-d7d2-400d-b39f-7436447d9343" providerId="AD"/>
      </p:ext>
    </p:extLst>
  </p:cmAuthor>
  <p:cmAuthor id="19" name="Jenkins, Adriana" initials="JA" lastIdx="6" clrIdx="18">
    <p:extLst>
      <p:ext uri="{19B8F6BF-5375-455C-9EA6-DF929625EA0E}">
        <p15:presenceInfo xmlns:p15="http://schemas.microsoft.com/office/powerpoint/2012/main" userId="S::aje245@uky.edu::2163910e-c7fc-4bef-9850-7ac6e57c0c49" providerId="AD"/>
      </p:ext>
    </p:extLst>
  </p:cmAuthor>
  <p:cmAuthor id="20" name="Bartonbaxter, Marietta" initials="BM" lastIdx="1" clrIdx="19">
    <p:extLst>
      <p:ext uri="{19B8F6BF-5375-455C-9EA6-DF929625EA0E}">
        <p15:presenceInfo xmlns:p15="http://schemas.microsoft.com/office/powerpoint/2012/main" userId="S::mbart00@uky.edu::6754d8a7-e8d5-4231-a604-8c4596ad138f" providerId="AD"/>
      </p:ext>
    </p:extLst>
  </p:cmAuthor>
  <p:cmAuthor id="21" name="Kostrub, Elizabeth R." initials="KER" lastIdx="23" clrIdx="20">
    <p:extLst>
      <p:ext uri="{19B8F6BF-5375-455C-9EA6-DF929625EA0E}">
        <p15:presenceInfo xmlns:p15="http://schemas.microsoft.com/office/powerpoint/2012/main" userId="S-1-5-21-1177238915-1645522239-725345543-220380" providerId="AD"/>
      </p:ext>
    </p:extLst>
  </p:cmAuthor>
  <p:cmAuthor id="22" name="Kelly, Thomas H." initials="KTH" lastIdx="3" clrIdx="22">
    <p:extLst>
      <p:ext uri="{19B8F6BF-5375-455C-9EA6-DF929625EA0E}">
        <p15:presenceInfo xmlns:p15="http://schemas.microsoft.com/office/powerpoint/2012/main" userId="S::thkelly@uky.edu::3d165ccf-b029-4dab-9dcc-7a335ac78ba4" providerId="AD"/>
      </p:ext>
    </p:extLst>
  </p:cmAuthor>
  <p:cmAuthor id="23" name="King, Victoria L." initials="KVL" lastIdx="1" clrIdx="23">
    <p:extLst>
      <p:ext uri="{19B8F6BF-5375-455C-9EA6-DF929625EA0E}">
        <p15:presenceInfo xmlns:p15="http://schemas.microsoft.com/office/powerpoint/2012/main" userId="S::vlking00@uky.edu::048af42b-6c04-4836-90e9-3344e2cace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CF3"/>
    <a:srgbClr val="339933"/>
    <a:srgbClr val="FF6600"/>
    <a:srgbClr val="FF9900"/>
    <a:srgbClr val="00FF99"/>
    <a:srgbClr val="0033A0"/>
    <a:srgbClr val="D5FFEA"/>
    <a:srgbClr val="CCFFCC"/>
    <a:srgbClr val="1048A4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46"/>
    <p:restoredTop sz="94444"/>
  </p:normalViewPr>
  <p:slideViewPr>
    <p:cSldViewPr snapToGrid="0">
      <p:cViewPr varScale="1">
        <p:scale>
          <a:sx n="109" d="100"/>
          <a:sy n="109" d="100"/>
        </p:scale>
        <p:origin x="672" y="176"/>
      </p:cViewPr>
      <p:guideLst>
        <p:guide orient="horz" pos="9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584C36-ABDD-4F00-BADF-CAEC8F2D44EE}" type="datetimeFigureOut">
              <a:rPr lang="en-US" smtClean="0"/>
              <a:t>12/9/24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C733B7-3A63-4BC8-97B4-90ABDEF27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9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879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14431-FA75-83A3-343F-7507FED4B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D58CC0-050C-11F9-265A-ED82A059C2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04F677-D14F-61F8-3332-712C372FBD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D0FCE1-D8ED-A20D-BBFE-3CA0E084A1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19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CA62F-988C-7C50-3059-97D17973B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6316EE-14D8-C6A6-484B-AD029D7274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12DF95-5E9D-942A-0044-C575AB10BE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F7FE09-C695-EBF4-E19A-258872C758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678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6DF98-3013-BEC3-7B19-3100EF73F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01817B-87D7-F2C4-8C9A-0A441583E9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F69CAE-F76F-B474-5AAA-75CEB18831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43673F-F313-3E5B-75D7-E179AFE55F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5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E551D-3EFA-7339-CC16-59F0ECBAC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A50610-9ED2-4FB0-996D-635A18AD1A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734597-CD44-EBBA-2E18-5A47F64A02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0B952-4CC0-4540-14B1-E49519DF80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30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4B117-4073-B37D-B63A-DAF7F2B7B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274EE8-0242-68DD-AB6E-001C4D111C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BE75F1-96EC-F820-63DF-3FB353851D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1C9BA2-AF3C-6683-6A7A-9E2A0AFEBB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086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311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54699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chemeClr val="bg1"/>
                </a:solidFill>
                <a:latin typeface="+mn-lt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208EB3-6B40-47EB-B55A-AC2BD95ADE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654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96" y="365129"/>
            <a:ext cx="10571205" cy="1325563"/>
          </a:xfrm>
        </p:spPr>
        <p:txBody>
          <a:bodyPr/>
          <a:lstStyle>
            <a:lvl1pPr>
              <a:defRPr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596" y="1825625"/>
            <a:ext cx="10571205" cy="403772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52F651-3AFA-4200-85E4-E4BBA0988D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3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8"/>
            <a:ext cx="5181600" cy="40377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3"/>
            <a:ext cx="5181600" cy="40377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9395926" y="6126187"/>
            <a:ext cx="210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58876-A973-425A-8CD1-DBD557757C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929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>
              <a:latin typeface="Mercury Display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35827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35827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9871788" y="6335486"/>
            <a:ext cx="210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757FF67-069B-4FE0-92E5-ECA42D75D1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580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0B758-072F-49B6-8BD0-98A0AC4B94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993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ECE4F7-C9B4-4022-85EE-257827AB2E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091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>
              <a:latin typeface="Mercury Display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+mn-lt"/>
              </a:defRPr>
            </a:lvl1pPr>
            <a:lvl2pPr>
              <a:defRPr sz="2800">
                <a:solidFill>
                  <a:schemeClr val="bg1"/>
                </a:solidFill>
                <a:latin typeface="+mn-lt"/>
              </a:defRPr>
            </a:lvl2pPr>
            <a:lvl3pPr>
              <a:defRPr sz="2400">
                <a:solidFill>
                  <a:schemeClr val="bg1"/>
                </a:solidFill>
                <a:latin typeface="+mn-lt"/>
              </a:defRPr>
            </a:lvl3pPr>
            <a:lvl4pPr>
              <a:defRPr sz="2000">
                <a:solidFill>
                  <a:schemeClr val="bg1"/>
                </a:solidFill>
                <a:latin typeface="+mn-lt"/>
              </a:defRPr>
            </a:lvl4pPr>
            <a:lvl5pPr>
              <a:defRPr sz="2000">
                <a:solidFill>
                  <a:schemeClr val="bg1"/>
                </a:solidFill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84112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22292-3233-4660-9612-659844BEA2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85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9989" y="365129"/>
            <a:ext cx="9483811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9989" y="1825625"/>
            <a:ext cx="9483811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CCF20B-0B63-4439-B95A-54723D4DFF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002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5278" y="365129"/>
            <a:ext cx="9508524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45278" y="1825626"/>
            <a:ext cx="4736756" cy="4723459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80885" y="1825623"/>
            <a:ext cx="4672915" cy="472345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4299" y="0"/>
            <a:ext cx="1672281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F8045A-17FC-4FD0-A6CE-053B26967D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843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9373" y="365129"/>
            <a:ext cx="9385075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9373" y="1681163"/>
            <a:ext cx="4646143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79373" y="2505075"/>
            <a:ext cx="4646143" cy="3821584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4299" y="0"/>
            <a:ext cx="1672281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14" name="Text Placeholder 2"/>
          <p:cNvSpPr>
            <a:spLocks noGrp="1"/>
          </p:cNvSpPr>
          <p:nvPr>
            <p:ph type="body" idx="10"/>
          </p:nvPr>
        </p:nvSpPr>
        <p:spPr>
          <a:xfrm>
            <a:off x="6518307" y="1690688"/>
            <a:ext cx="4646143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11"/>
          </p:nvPr>
        </p:nvSpPr>
        <p:spPr>
          <a:xfrm>
            <a:off x="6518307" y="2514603"/>
            <a:ext cx="4646143" cy="3812059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D9A0B8-DA51-4834-A5DE-76C13AB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99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416399-CD14-4382-8513-DB34A0BAE3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289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4085" y="365129"/>
            <a:ext cx="9549715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" y="0"/>
            <a:ext cx="1686580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465882" y="5524015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344B11-23B7-41E6-B494-12C18ED1F8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875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0"/>
            <a:ext cx="1686580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466693" y="5541963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4576B7-B019-4935-96AA-1E8995BFCD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48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140" y="449262"/>
            <a:ext cx="3932237" cy="1600200"/>
          </a:xfrm>
        </p:spPr>
        <p:txBody>
          <a:bodyPr anchor="b"/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9941" y="987429"/>
            <a:ext cx="5535449" cy="5355709"/>
          </a:xfrm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7140" y="2049465"/>
            <a:ext cx="3932237" cy="4293673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14299" y="0"/>
            <a:ext cx="1672281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577850" y="5635625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E99CD4-50A2-49A2-B69A-BA8CF22B65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4632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0092" y="523102"/>
            <a:ext cx="3932237" cy="1600200"/>
          </a:xfrm>
        </p:spPr>
        <p:txBody>
          <a:bodyPr anchor="b"/>
          <a:lstStyle>
            <a:lvl1pPr>
              <a:defRPr sz="32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85841" y="987429"/>
            <a:ext cx="546954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0092" y="2123302"/>
            <a:ext cx="3932237" cy="4359876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14299" y="0"/>
            <a:ext cx="1672281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393239" y="5568778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A4B0D6-6EC6-4765-A1E7-F4406F5080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728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65129"/>
            <a:ext cx="8001000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596" y="1825625"/>
            <a:ext cx="10571205" cy="403772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7" y="6155356"/>
            <a:ext cx="1643685" cy="702644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979714" y="755780"/>
            <a:ext cx="1819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2384CF-F6B6-49B7-A698-E5709C80E1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830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2" y="365129"/>
            <a:ext cx="8075140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8"/>
            <a:ext cx="5181600" cy="403772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3"/>
            <a:ext cx="5181600" cy="403772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755779" y="843244"/>
            <a:ext cx="2153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8FA9E-784B-429C-8E1E-77FB4A57F2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9842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0" y="365129"/>
            <a:ext cx="8076728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35827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35827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839789" y="658578"/>
            <a:ext cx="210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6123A7B-F531-49F8-A3EF-43A1DAD695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8138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2" y="365129"/>
            <a:ext cx="8075140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699797" y="746449"/>
            <a:ext cx="210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44AD0A-88C4-4B8A-8402-9200AB29BB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196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DB9436-D1DD-4EB3-84D6-08A0EDA0D0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29B9097-872A-4625-858E-F838431ED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21035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65129"/>
            <a:ext cx="80010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596" y="1825625"/>
            <a:ext cx="10571205" cy="403772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942975" y="625475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F5D127-9A07-4F60-B37A-6B51EBE7C4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23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358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96" y="365129"/>
            <a:ext cx="10571205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596" y="1825625"/>
            <a:ext cx="10571205" cy="403772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52F96E-7563-4EA9-AFD6-9F929E69CC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12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2" y="365129"/>
            <a:ext cx="807514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8"/>
            <a:ext cx="5181600" cy="40377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3"/>
            <a:ext cx="5181600" cy="40377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989013" y="365125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98AF1C-5C7A-4778-81F3-9368017E93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370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>
              <a:solidFill>
                <a:schemeClr val="bg1"/>
              </a:solidFill>
              <a:latin typeface="Mercury Display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0" y="365129"/>
            <a:ext cx="8076728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35827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35827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1101725" y="495300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A72927-DDB7-4C73-9054-FE73855AB2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989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2" y="365129"/>
            <a:ext cx="807514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1417638" y="830263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F1C522-F24D-4763-889B-D2FB6C4961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2767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998538" y="644525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C214BAE-1844-451E-8C38-35774A5932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5282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93853" y="277794"/>
            <a:ext cx="11119899" cy="131179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4800" cap="none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27D43E-7C3A-4227-A378-10252C304C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7102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93853" y="277794"/>
            <a:ext cx="11119899" cy="131179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4800" cap="none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B41402-C039-48DA-A9AE-88F54130F5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948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93853" y="277794"/>
            <a:ext cx="11119899" cy="131179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4800" cap="none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9A9202-0149-4980-A8C8-07C0BB9CBA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686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93853" y="277794"/>
            <a:ext cx="11119899" cy="131179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4800" cap="none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64B0D-FAC7-4337-967C-F9AC3ABF0D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368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-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342207" y="466924"/>
            <a:ext cx="11528205" cy="2188176"/>
          </a:xfrm>
        </p:spPr>
        <p:txBody>
          <a:bodyPr lIns="91440" tIns="274320" rIns="91440" bIns="91440" anchor="t">
            <a:noAutofit/>
          </a:bodyPr>
          <a:lstStyle>
            <a:lvl1pPr>
              <a:lnSpc>
                <a:spcPct val="80000"/>
              </a:lnSpc>
              <a:defRPr sz="5000" cap="all" baseline="0"/>
            </a:lvl1pPr>
          </a:lstStyle>
          <a:p>
            <a:r>
              <a:rPr lang="en-US"/>
              <a:t>INSANELY AWESOME </a:t>
            </a:r>
            <a:br>
              <a:rPr lang="en-US"/>
            </a:br>
            <a:r>
              <a:rPr lang="en-US"/>
              <a:t>TITLE HERE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0" y="6493670"/>
            <a:ext cx="487680" cy="364330"/>
          </a:xfrm>
          <a:prstGeom prst="rect">
            <a:avLst/>
          </a:prstGeom>
          <a:solidFill>
            <a:srgbClr val="00558C"/>
          </a:solidFill>
          <a:ln>
            <a:noFill/>
          </a:ln>
        </p:spPr>
        <p:txBody>
          <a:bodyPr anchor="ctr"/>
          <a:lstStyle>
            <a:lvl1pPr algn="ctr">
              <a:defRPr sz="1000" b="1">
                <a:solidFill>
                  <a:srgbClr val="FFFFFF"/>
                </a:solidFill>
              </a:defRPr>
            </a:lvl1pPr>
          </a:lstStyle>
          <a:p>
            <a:fld id="{B28838BE-5EAD-434C-B290-9193BA7633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342901" y="2655889"/>
            <a:ext cx="11527367" cy="3838575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 marL="1255713" indent="-231775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4672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8"/>
            <a:ext cx="5181600" cy="403772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3"/>
            <a:ext cx="5181600" cy="403772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7F8054-9B4F-44C9-BEB4-C149FF765C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81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35827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35827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88E265-7612-43A3-A790-74EFC65470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97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D08E54-71AA-442C-8420-A3B2826CFA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120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4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E95F77-03AF-4804-B936-080A44D311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57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7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8095A-FB1E-4C24-98C1-B1B8A59C96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24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7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9F78AE-2B78-49F9-90F3-A48E32FA66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9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B7382B-055D-4C6B-9520-13F2D742D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87934" y="631189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5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  <p:sldLayoutId id="2147483714" r:id="rId23"/>
    <p:sldLayoutId id="2147483715" r:id="rId24"/>
    <p:sldLayoutId id="2147483716" r:id="rId25"/>
    <p:sldLayoutId id="2147483717" r:id="rId26"/>
    <p:sldLayoutId id="2147483718" r:id="rId27"/>
    <p:sldLayoutId id="2147483719" r:id="rId28"/>
    <p:sldLayoutId id="2147483720" r:id="rId29"/>
    <p:sldLayoutId id="2147483721" r:id="rId30"/>
    <p:sldLayoutId id="2147483722" r:id="rId31"/>
    <p:sldLayoutId id="2147483723" r:id="rId32"/>
    <p:sldLayoutId id="2147483724" r:id="rId33"/>
    <p:sldLayoutId id="2147483725" r:id="rId34"/>
    <p:sldLayoutId id="2147483726" r:id="rId35"/>
    <p:sldLayoutId id="2147483728" r:id="rId36"/>
    <p:sldLayoutId id="2147483731" r:id="rId37"/>
    <p:sldLayoutId id="2147483732" r:id="rId38"/>
  </p:sldLayoutIdLst>
  <p:hf sldNum="0"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FF70623-4326-4E64-AD00-290F6011F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56" y="1607837"/>
            <a:ext cx="12192000" cy="2852737"/>
          </a:xfrm>
        </p:spPr>
        <p:txBody>
          <a:bodyPr>
            <a:normAutofit/>
          </a:bodyPr>
          <a:lstStyle/>
          <a:p>
            <a:pPr algn="ctr"/>
            <a:r>
              <a:rPr lang="en-US" sz="8900" dirty="0"/>
              <a:t>Training Programs </a:t>
            </a:r>
            <a:br>
              <a:rPr lang="en-US" sz="5400" dirty="0"/>
            </a:br>
            <a:br>
              <a:rPr lang="en-US" sz="5400" dirty="0"/>
            </a:br>
            <a:endParaRPr lang="en-US" sz="5400" dirty="0"/>
          </a:p>
        </p:txBody>
      </p:sp>
      <p:pic>
        <p:nvPicPr>
          <p:cNvPr id="5" name="Content Placeholder 10">
            <a:extLst>
              <a:ext uri="{FF2B5EF4-FFF2-40B4-BE49-F238E27FC236}">
                <a16:creationId xmlns:a16="http://schemas.microsoft.com/office/drawing/2014/main" id="{0B8F7761-C620-4177-9DDE-35AC6F3594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7126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>
            <a:extLst>
              <a:ext uri="{FF2B5EF4-FFF2-40B4-BE49-F238E27FC236}">
                <a16:creationId xmlns:a16="http://schemas.microsoft.com/office/drawing/2014/main" id="{8CD683E2-9B85-3CD4-0844-AF759166E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9839" y="2672426"/>
            <a:ext cx="6328854" cy="125756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defTabSz="914400"/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	</a:t>
            </a:r>
            <a:r>
              <a:rPr lang="en-US" sz="4800" kern="1200" dirty="0">
                <a:latin typeface="+mj-lt"/>
                <a:ea typeface="+mj-ea"/>
                <a:cs typeface="+mj-cs"/>
              </a:rPr>
              <a:t>Discussion/Questions</a:t>
            </a:r>
            <a:br>
              <a:rPr lang="en-US" sz="4800" kern="1200" dirty="0">
                <a:latin typeface="+mj-lt"/>
                <a:ea typeface="+mj-ea"/>
                <a:cs typeface="+mj-cs"/>
              </a:rPr>
            </a:br>
            <a:endParaRPr lang="en-US" sz="3100" kern="1200" dirty="0">
              <a:latin typeface="+mj-lt"/>
              <a:ea typeface="+mj-ea"/>
              <a:cs typeface="+mj-cs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F325048-CF23-052B-76B7-5A63D7D269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0941" y="1301551"/>
            <a:ext cx="3440610" cy="3440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24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E50E2-3CC2-0A75-0539-FC486CD323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17F6C-2D2D-F10C-B1C3-CB2419C4D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099" y="1977273"/>
            <a:ext cx="11135655" cy="1325563"/>
          </a:xfrm>
        </p:spPr>
        <p:txBody>
          <a:bodyPr>
            <a:noAutofit/>
          </a:bodyPr>
          <a:lstStyle/>
          <a:p>
            <a:pPr algn="ctr"/>
            <a:r>
              <a:rPr lang="en-US" sz="4800" dirty="0">
                <a:solidFill>
                  <a:srgbClr val="0E4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T32 Pre-Doctoral and</a:t>
            </a:r>
            <a:br>
              <a:rPr lang="en-US" sz="4800" dirty="0">
                <a:solidFill>
                  <a:srgbClr val="0E42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solidFill>
                  <a:srgbClr val="0E4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Post-Doctoral Training Program Plans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3ED450C-3481-7B91-0B65-EFE8992F1F05}"/>
              </a:ext>
            </a:extLst>
          </p:cNvPr>
          <p:cNvCxnSpPr>
            <a:cxnSpLocks/>
          </p:cNvCxnSpPr>
          <p:nvPr/>
        </p:nvCxnSpPr>
        <p:spPr>
          <a:xfrm>
            <a:off x="197822" y="1378554"/>
            <a:ext cx="11796356" cy="0"/>
          </a:xfrm>
          <a:prstGeom prst="line">
            <a:avLst/>
          </a:prstGeom>
          <a:ln w="50800">
            <a:solidFill>
              <a:srgbClr val="0E4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Content Placeholder 10">
            <a:extLst>
              <a:ext uri="{FF2B5EF4-FFF2-40B4-BE49-F238E27FC236}">
                <a16:creationId xmlns:a16="http://schemas.microsoft.com/office/drawing/2014/main" id="{7FD8022E-C1C6-8E2F-AEC0-00DB00AAD3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3EC9DEA-DA18-C826-36C6-BBC671291FA0}"/>
              </a:ext>
            </a:extLst>
          </p:cNvPr>
          <p:cNvSpPr txBox="1"/>
          <p:nvPr/>
        </p:nvSpPr>
        <p:spPr>
          <a:xfrm>
            <a:off x="268956" y="3594738"/>
            <a:ext cx="1154790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Pre-Doctoral Directors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William W. Stoops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, PhD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Lauren N. Whitehurst, PhD </a:t>
            </a: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Post-Doctoral Directors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Brian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Noehren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PT, PhD, FACSM and William W. Stoops, PhD</a:t>
            </a: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Administrative Director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Victoria L. King, PhD</a:t>
            </a:r>
          </a:p>
        </p:txBody>
      </p:sp>
    </p:spTree>
    <p:extLst>
      <p:ext uri="{BB962C8B-B14F-4D97-AF65-F5344CB8AC3E}">
        <p14:creationId xmlns:p14="http://schemas.microsoft.com/office/powerpoint/2010/main" val="2051625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1DBF9-DBA8-4B0D-39AF-29F683967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B01D9-8C5F-830E-7C50-73CDA563F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099" y="1977273"/>
            <a:ext cx="11135655" cy="1325563"/>
          </a:xfrm>
        </p:spPr>
        <p:txBody>
          <a:bodyPr>
            <a:noAutofit/>
          </a:bodyPr>
          <a:lstStyle/>
          <a:p>
            <a:pPr algn="ctr"/>
            <a:r>
              <a:rPr lang="en-US" sz="4800" dirty="0">
                <a:solidFill>
                  <a:srgbClr val="0E4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K12 Training Program Plans</a:t>
            </a:r>
            <a:br>
              <a:rPr lang="en-US" sz="4800" dirty="0">
                <a:solidFill>
                  <a:srgbClr val="0E42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dirty="0">
              <a:solidFill>
                <a:srgbClr val="0E42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36838D4-0CDF-76EF-E2F4-57E4228A7D77}"/>
              </a:ext>
            </a:extLst>
          </p:cNvPr>
          <p:cNvCxnSpPr>
            <a:cxnSpLocks/>
          </p:cNvCxnSpPr>
          <p:nvPr/>
        </p:nvCxnSpPr>
        <p:spPr>
          <a:xfrm>
            <a:off x="197822" y="1378554"/>
            <a:ext cx="11796356" cy="0"/>
          </a:xfrm>
          <a:prstGeom prst="line">
            <a:avLst/>
          </a:prstGeom>
          <a:ln w="50800">
            <a:solidFill>
              <a:srgbClr val="0E4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Content Placeholder 10">
            <a:extLst>
              <a:ext uri="{FF2B5EF4-FFF2-40B4-BE49-F238E27FC236}">
                <a16:creationId xmlns:a16="http://schemas.microsoft.com/office/drawing/2014/main" id="{D2C19566-3EE1-3EC4-E62B-EB482DD795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2AC763A-AB1F-D04E-4643-0A4A7FF9AE6A}"/>
              </a:ext>
            </a:extLst>
          </p:cNvPr>
          <p:cNvSpPr txBox="1"/>
          <p:nvPr/>
        </p:nvSpPr>
        <p:spPr>
          <a:xfrm>
            <a:off x="353099" y="3555165"/>
            <a:ext cx="115479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Thomas H. Kelly, PhD</a:t>
            </a:r>
            <a:br>
              <a:rPr lang="en-US" sz="2800" dirty="0"/>
            </a:br>
            <a:r>
              <a:rPr lang="en-US" sz="2800" dirty="0"/>
              <a:t>Matthew L. Bush, MD, PhD, MBA</a:t>
            </a:r>
            <a:br>
              <a:rPr lang="en-US" sz="2800" dirty="0"/>
            </a:br>
            <a:r>
              <a:rPr lang="en-US" sz="2800" dirty="0"/>
              <a:t>Vicky King, PhD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741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FE780D-9B40-4DEE-6734-B8047A320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7DB08-2709-61CE-6C8C-0CDB757E0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0358" y="-379785"/>
            <a:ext cx="12412716" cy="1557485"/>
          </a:xfrm>
        </p:spPr>
        <p:txBody>
          <a:bodyPr>
            <a:normAutofit/>
          </a:bodyPr>
          <a:lstStyle/>
          <a:p>
            <a:pPr marL="0" marR="0" algn="ctr"/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Integrated </a:t>
            </a:r>
            <a:r>
              <a:rPr lang="en-US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UKatalyst</a:t>
            </a:r>
            <a:r>
              <a:rPr lang="en-US" sz="28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Training &amp; Career Development Core (K12/T32s) and Themes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371EA-BA55-7424-71AE-6A2B1CB46B9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4</a:t>
            </a:fld>
            <a:endParaRPr lang="en-US"/>
          </a:p>
        </p:txBody>
      </p:sp>
      <p:pic>
        <p:nvPicPr>
          <p:cNvPr id="6" name="Content Placeholder 10">
            <a:extLst>
              <a:ext uri="{FF2B5EF4-FFF2-40B4-BE49-F238E27FC236}">
                <a16:creationId xmlns:a16="http://schemas.microsoft.com/office/drawing/2014/main" id="{5DB48EAB-6BD3-3A9A-1507-5A826E52BF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  <p:pic>
        <p:nvPicPr>
          <p:cNvPr id="8" name="Picture 7" descr="A diagram of a company&#10;&#10;Description automatically generated">
            <a:extLst>
              <a:ext uri="{FF2B5EF4-FFF2-40B4-BE49-F238E27FC236}">
                <a16:creationId xmlns:a16="http://schemas.microsoft.com/office/drawing/2014/main" id="{65A1BB04-33DF-C4DA-F840-F59AE6AB7D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02" t="10336" r="10678" b="15054"/>
          <a:stretch/>
        </p:blipFill>
        <p:spPr bwMode="auto">
          <a:xfrm>
            <a:off x="334301" y="863351"/>
            <a:ext cx="8375099" cy="498415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 descr="A diagram of different colored circles&#10;&#10;Description automatically generated">
            <a:extLst>
              <a:ext uri="{FF2B5EF4-FFF2-40B4-BE49-F238E27FC236}">
                <a16:creationId xmlns:a16="http://schemas.microsoft.com/office/drawing/2014/main" id="{19FAF7D1-8710-6FB9-12F0-3462F888B00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75" t="17087" r="16297" b="7654"/>
          <a:stretch/>
        </p:blipFill>
        <p:spPr bwMode="auto">
          <a:xfrm>
            <a:off x="9047480" y="1800947"/>
            <a:ext cx="2931160" cy="31089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D4FE755-91EE-360D-42A5-90EB0D98513A}"/>
              </a:ext>
            </a:extLst>
          </p:cNvPr>
          <p:cNvSpPr/>
          <p:nvPr/>
        </p:nvSpPr>
        <p:spPr>
          <a:xfrm>
            <a:off x="8967719" y="4736486"/>
            <a:ext cx="3076320" cy="3468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629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8F37B-0776-DD49-A710-F01F6EF26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A48F7-3ED7-9FB5-6B7C-D2232982C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899" y="138665"/>
            <a:ext cx="10571205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Common Curriculum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9DD824-D199-178E-2FD3-DDCAF3149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301" y="1520825"/>
            <a:ext cx="8214260" cy="4037720"/>
          </a:xfrm>
        </p:spPr>
        <p:txBody>
          <a:bodyPr>
            <a:normAutofit/>
          </a:bodyPr>
          <a:lstStyle/>
          <a:p>
            <a:r>
              <a:rPr lang="en-US" dirty="0"/>
              <a:t>Vertical Integration</a:t>
            </a:r>
          </a:p>
          <a:p>
            <a:r>
              <a:rPr lang="en-US" dirty="0"/>
              <a:t>Mentored Research Training</a:t>
            </a:r>
          </a:p>
          <a:p>
            <a:r>
              <a:rPr lang="en-US" dirty="0"/>
              <a:t>Mentor Training (CIMER) – Strongly recommended in past – now required</a:t>
            </a:r>
          </a:p>
          <a:p>
            <a:r>
              <a:rPr lang="en-US" dirty="0"/>
              <a:t>Flight Tracker</a:t>
            </a:r>
          </a:p>
          <a:p>
            <a:r>
              <a:rPr lang="en-US" dirty="0"/>
              <a:t>Next Generation Mentors to compliment Lead Mentors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92979C-6EDC-EB84-8383-12A1EBEBD8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5</a:t>
            </a:fld>
            <a:endParaRPr lang="en-US"/>
          </a:p>
        </p:txBody>
      </p:sp>
      <p:pic>
        <p:nvPicPr>
          <p:cNvPr id="6" name="Content Placeholder 10">
            <a:extLst>
              <a:ext uri="{FF2B5EF4-FFF2-40B4-BE49-F238E27FC236}">
                <a16:creationId xmlns:a16="http://schemas.microsoft.com/office/drawing/2014/main" id="{5E4034EF-330C-C541-FC9A-FBFA1FFA611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80E65407-2868-47A3-A296-1E87695D0A2E}"/>
              </a:ext>
            </a:extLst>
          </p:cNvPr>
          <p:cNvGrpSpPr/>
          <p:nvPr/>
        </p:nvGrpSpPr>
        <p:grpSpPr>
          <a:xfrm>
            <a:off x="8682064" y="725783"/>
            <a:ext cx="3175635" cy="4986020"/>
            <a:chOff x="0" y="0"/>
            <a:chExt cx="3176020" cy="4986587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8BF8DDB9-CF87-E2B2-0070-77A42CEFCF5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3118485" cy="4668520"/>
            </a:xfrm>
            <a:prstGeom prst="rect">
              <a:avLst/>
            </a:prstGeom>
          </p:spPr>
        </p:pic>
        <p:sp>
          <p:nvSpPr>
            <p:cNvPr id="14" name="Text Box 884822317">
              <a:extLst>
                <a:ext uri="{FF2B5EF4-FFF2-40B4-BE49-F238E27FC236}">
                  <a16:creationId xmlns:a16="http://schemas.microsoft.com/office/drawing/2014/main" id="{36489C26-CB55-59BB-5500-986189CBA1BA}"/>
                </a:ext>
              </a:extLst>
            </p:cNvPr>
            <p:cNvSpPr txBox="1"/>
            <p:nvPr/>
          </p:nvSpPr>
          <p:spPr>
            <a:xfrm>
              <a:off x="14990" y="4643952"/>
              <a:ext cx="3161030" cy="34263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/>
              <a:r>
                <a:rPr lang="en-US" sz="850" b="1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Figure 3</a:t>
              </a:r>
              <a:r>
                <a:rPr lang="en-US" sz="85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. Structure &amp; Roles of Interdisciplinary Mentor</a:t>
              </a:r>
              <a:r>
                <a:rPr lang="en-US" sz="9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en-US" sz="85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Panels </a:t>
              </a:r>
              <a:endPara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marL="0" marR="0"/>
              <a:r>
                <a:rPr lang="en-US" sz="85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Modified from </a:t>
              </a:r>
              <a:r>
                <a:rPr lang="en-US" sz="850" dirty="0" err="1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Bahgia</a:t>
              </a:r>
              <a:r>
                <a:rPr lang="en-US" sz="85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2000</a:t>
              </a:r>
              <a:endParaRPr lang="en-U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E3B73720-DB87-5E14-970D-240EE90546E4}"/>
              </a:ext>
            </a:extLst>
          </p:cNvPr>
          <p:cNvSpPr/>
          <p:nvPr/>
        </p:nvSpPr>
        <p:spPr>
          <a:xfrm>
            <a:off x="8682064" y="5367084"/>
            <a:ext cx="3076320" cy="3468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844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3BC00A-35D9-61AF-B567-362D9D9E3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89610-1CFA-4412-320D-13C7F4C9A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596" y="107628"/>
            <a:ext cx="10571205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Common Curriculum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9B98FA-FBE6-87E0-159C-08F5D1D3E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301" y="1531335"/>
            <a:ext cx="6970389" cy="403772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Work-in-Progress Meetings (Weekly Peer Mentoring)</a:t>
            </a:r>
          </a:p>
          <a:p>
            <a:r>
              <a:rPr lang="en-US" dirty="0"/>
              <a:t>Dissemination and Implementation Workshop</a:t>
            </a:r>
          </a:p>
          <a:p>
            <a:r>
              <a:rPr lang="en-US" dirty="0"/>
              <a:t>Individualized Clinical &amp; Translational Scientist Competency Deep Dive</a:t>
            </a:r>
          </a:p>
          <a:p>
            <a:r>
              <a:rPr lang="en-US" dirty="0"/>
              <a:t>Biostatistics and Biomedical Informatics Clinics</a:t>
            </a:r>
          </a:p>
          <a:p>
            <a:r>
              <a:rPr lang="en-US" dirty="0"/>
              <a:t>Studios (1.5 </a:t>
            </a:r>
            <a:r>
              <a:rPr lang="en-US" dirty="0" err="1"/>
              <a:t>hr</a:t>
            </a:r>
            <a:r>
              <a:rPr lang="en-US" dirty="0"/>
              <a:t> consultation)*</a:t>
            </a:r>
          </a:p>
          <a:p>
            <a:endParaRPr lang="en-US" sz="2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D8F87F-DA2E-8653-B104-2EB4AF8E49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6</a:t>
            </a:fld>
            <a:endParaRPr lang="en-US"/>
          </a:p>
        </p:txBody>
      </p:sp>
      <p:pic>
        <p:nvPicPr>
          <p:cNvPr id="6" name="Content Placeholder 10">
            <a:extLst>
              <a:ext uri="{FF2B5EF4-FFF2-40B4-BE49-F238E27FC236}">
                <a16:creationId xmlns:a16="http://schemas.microsoft.com/office/drawing/2014/main" id="{B4AD84DA-8228-C77F-DCEA-4C3EC22677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228A031E-B9D6-474A-194A-17C95568FB58}"/>
              </a:ext>
            </a:extLst>
          </p:cNvPr>
          <p:cNvGrpSpPr/>
          <p:nvPr/>
        </p:nvGrpSpPr>
        <p:grpSpPr>
          <a:xfrm>
            <a:off x="7605184" y="2101924"/>
            <a:ext cx="4425950" cy="2878458"/>
            <a:chOff x="-3175" y="0"/>
            <a:chExt cx="4425950" cy="2878508"/>
          </a:xfrm>
        </p:grpSpPr>
        <p:sp>
          <p:nvSpPr>
            <p:cNvPr id="8" name="Text Box 8">
              <a:extLst>
                <a:ext uri="{FF2B5EF4-FFF2-40B4-BE49-F238E27FC236}">
                  <a16:creationId xmlns:a16="http://schemas.microsoft.com/office/drawing/2014/main" id="{58B95C1C-516A-B944-02C7-E0985560CC53}"/>
                </a:ext>
              </a:extLst>
            </p:cNvPr>
            <p:cNvSpPr txBox="1"/>
            <p:nvPr/>
          </p:nvSpPr>
          <p:spPr>
            <a:xfrm>
              <a:off x="38100" y="2530475"/>
              <a:ext cx="4330056" cy="348033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ts val="1000"/>
                </a:lnSpc>
              </a:pPr>
              <a:r>
                <a:rPr lang="en-US" sz="100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Figure 4.  Deep Dive Consulting Teams: top name is team lead; * indicates senior staff professionals working in research in the thematic areas.</a:t>
              </a:r>
              <a:endParaRPr lang="en-US" sz="1000"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</p:txBody>
        </p:sp>
        <p:pic>
          <p:nvPicPr>
            <p:cNvPr id="9" name="Picture 8" descr="A group of colorful squares with white text&#10;&#10;Description automatically generated">
              <a:extLst>
                <a:ext uri="{FF2B5EF4-FFF2-40B4-BE49-F238E27FC236}">
                  <a16:creationId xmlns:a16="http://schemas.microsoft.com/office/drawing/2014/main" id="{4EB836D9-4E9B-F3A6-C696-67B71B1D1C5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723" t="9383" r="15740" b="23622"/>
            <a:stretch/>
          </p:blipFill>
          <p:spPr bwMode="auto">
            <a:xfrm>
              <a:off x="-3175" y="0"/>
              <a:ext cx="4425950" cy="258445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BE521CD2-687B-E1EE-4B08-F2D38D5F3D1E}"/>
              </a:ext>
            </a:extLst>
          </p:cNvPr>
          <p:cNvSpPr/>
          <p:nvPr/>
        </p:nvSpPr>
        <p:spPr>
          <a:xfrm>
            <a:off x="7646459" y="4686329"/>
            <a:ext cx="4397580" cy="3468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805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F14F9-096B-38DB-E353-534D81936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4BE9A-C419-F370-86D7-BFB35CFA2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46" y="251326"/>
            <a:ext cx="5542276" cy="1342354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0E4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T32 Objectives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A927ADE-1385-F0CC-15C4-65C4CD6B9F92}"/>
              </a:ext>
            </a:extLst>
          </p:cNvPr>
          <p:cNvCxnSpPr>
            <a:cxnSpLocks/>
          </p:cNvCxnSpPr>
          <p:nvPr/>
        </p:nvCxnSpPr>
        <p:spPr>
          <a:xfrm>
            <a:off x="197822" y="1378554"/>
            <a:ext cx="11796356" cy="0"/>
          </a:xfrm>
          <a:prstGeom prst="line">
            <a:avLst/>
          </a:prstGeom>
          <a:ln w="50800">
            <a:solidFill>
              <a:srgbClr val="0E4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Content Placeholder 10">
            <a:extLst>
              <a:ext uri="{FF2B5EF4-FFF2-40B4-BE49-F238E27FC236}">
                <a16:creationId xmlns:a16="http://schemas.microsoft.com/office/drawing/2014/main" id="{E9450A55-70DE-71B1-7ED5-A4E58547B8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C5BB1B3-BF6D-3696-9364-25D55F805DED}"/>
              </a:ext>
            </a:extLst>
          </p:cNvPr>
          <p:cNvSpPr txBox="1"/>
          <p:nvPr/>
        </p:nvSpPr>
        <p:spPr>
          <a:xfrm>
            <a:off x="475620" y="1595726"/>
            <a:ext cx="11120940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Innovate research training and career development through individualized education and translational research experiences in a fully interdisciplinary program.</a:t>
            </a:r>
          </a:p>
          <a:p>
            <a:pPr marL="571500" indent="-5715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Assure training cohesion and effectiveness by building community among trainees and mentors, highlighting successful team models and continuously improving program components.</a:t>
            </a:r>
          </a:p>
          <a:p>
            <a:pPr marL="571500" indent="-5715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Maximize trainee use of new and existing resources to enhance their research and scholarly work.</a:t>
            </a:r>
          </a:p>
          <a:p>
            <a:pPr marL="571500" indent="-5715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Engraft principles of RCR and the importance of reproducible science</a:t>
            </a:r>
          </a:p>
          <a:p>
            <a:pPr marL="571500" indent="-5715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Contribute to distance learning models, collaborative training across CTSAs and expanding resources targeted to T-scholars and similar trainees</a:t>
            </a:r>
          </a:p>
          <a:p>
            <a:pPr marL="571500" indent="-5715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Create individualized career development </a:t>
            </a:r>
            <a:r>
              <a:rPr lang="en-U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Deep Dives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for all our T32 pre- and postdoctoral trainees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Commitment to integrating translational science principles via a focus on training that highlights novel approaches to dissemination and implementation of all forms of research advances</a:t>
            </a:r>
          </a:p>
          <a:p>
            <a:pPr marL="571500" indent="-5715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Provide administrative infrastructure that gives the program cohesion, guides selection of mentors, oversees steady progress, evaluates and continuously improves program components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318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83204-EAE7-F0B7-0270-110E6060E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4160D-19DE-0B21-F926-EDF169FE9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596" y="107628"/>
            <a:ext cx="10571205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T32 Programs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C62884-A7E2-AAFC-3085-C467AED8A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301" y="1226535"/>
            <a:ext cx="11321671" cy="4037720"/>
          </a:xfrm>
        </p:spPr>
        <p:txBody>
          <a:bodyPr>
            <a:normAutofit/>
          </a:bodyPr>
          <a:lstStyle/>
          <a:p>
            <a:pPr marL="571500" indent="-5715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4 Pre-Doctoral, 2 Post-Doctoral Slots</a:t>
            </a:r>
          </a:p>
          <a:p>
            <a:pPr marL="1028700" lvl="1" indent="-5715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Drawn from areas of strength on campus and recruited through external resource</a:t>
            </a:r>
          </a:p>
          <a:p>
            <a:pPr marL="571523" indent="-571500">
              <a:spcAft>
                <a:spcPts val="600"/>
              </a:spcAft>
              <a:buSzPct val="80000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Tailored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7B69BA-3499-7456-F94A-BADB4BF11A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8</a:t>
            </a:fld>
            <a:endParaRPr lang="en-US"/>
          </a:p>
        </p:txBody>
      </p:sp>
      <p:pic>
        <p:nvPicPr>
          <p:cNvPr id="6" name="Content Placeholder 10">
            <a:extLst>
              <a:ext uri="{FF2B5EF4-FFF2-40B4-BE49-F238E27FC236}">
                <a16:creationId xmlns:a16="http://schemas.microsoft.com/office/drawing/2014/main" id="{1826849C-FAE4-B0CF-E61A-0EA0E34CB7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238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403A4-F71D-E2BC-4594-7CE221B38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9DE1-72ED-4737-BBE4-EB30FAFC3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596" y="107628"/>
            <a:ext cx="10571205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K12 Program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A9C4C-B06E-B60D-BBE4-A17E090AA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301" y="1226535"/>
            <a:ext cx="11321671" cy="4533134"/>
          </a:xfrm>
        </p:spPr>
        <p:txBody>
          <a:bodyPr>
            <a:normAutofit fontScale="47500" lnSpcReduction="20000"/>
          </a:bodyPr>
          <a:lstStyle/>
          <a:p>
            <a:r>
              <a:rPr lang="en-US" sz="4000" dirty="0">
                <a:cs typeface="Arial" panose="020B0604020202020204" pitchFamily="34" charset="0"/>
              </a:rPr>
              <a:t>4 Training Slots</a:t>
            </a:r>
          </a:p>
          <a:p>
            <a:pPr lvl="1"/>
            <a:r>
              <a:rPr lang="en-US" sz="3800" dirty="0">
                <a:cs typeface="Arial" panose="020B0604020202020204" pitchFamily="34" charset="0"/>
              </a:rPr>
              <a:t>Drawn from areas of strength on campus and recruited through external resources</a:t>
            </a:r>
          </a:p>
          <a:p>
            <a:r>
              <a:rPr lang="en-US" sz="4000" dirty="0"/>
              <a:t>Customized Career Development Platform for IDP</a:t>
            </a:r>
          </a:p>
          <a:p>
            <a:r>
              <a:rPr lang="en-US" sz="4000" dirty="0"/>
              <a:t>Annual Application – support </a:t>
            </a:r>
            <a:r>
              <a:rPr lang="en-US" sz="4000" dirty="0" err="1"/>
              <a:t>UKatalyst</a:t>
            </a:r>
            <a:r>
              <a:rPr lang="en-US" sz="4000" dirty="0"/>
              <a:t> and BIRCWH K12 programs</a:t>
            </a:r>
          </a:p>
          <a:p>
            <a:r>
              <a:rPr lang="en-US" sz="4000" dirty="0"/>
              <a:t>Mentoring plan/Interdisciplinary Mentor Team established post award</a:t>
            </a:r>
          </a:p>
          <a:p>
            <a:r>
              <a:rPr lang="en-US" sz="4000" dirty="0"/>
              <a:t>Translational Science Objective required application element</a:t>
            </a:r>
          </a:p>
          <a:p>
            <a:r>
              <a:rPr lang="en-US" sz="4000" dirty="0"/>
              <a:t>Translational Science Rounds (Quarterly Dinner Meetings)</a:t>
            </a:r>
          </a:p>
          <a:p>
            <a:r>
              <a:rPr lang="en-US" sz="4000" dirty="0" err="1"/>
              <a:t>UKatalyst</a:t>
            </a:r>
            <a:r>
              <a:rPr lang="en-US" sz="4000" dirty="0"/>
              <a:t> Grant Study Sections</a:t>
            </a:r>
          </a:p>
          <a:p>
            <a:r>
              <a:rPr lang="en-US" sz="4000" dirty="0"/>
              <a:t>Funded Grants Library</a:t>
            </a:r>
          </a:p>
          <a:p>
            <a:r>
              <a:rPr lang="en-US" sz="4000" dirty="0"/>
              <a:t>Get </a:t>
            </a:r>
            <a:r>
              <a:rPr lang="en-US" sz="4000" dirty="0" err="1"/>
              <a:t>yoUr</a:t>
            </a:r>
            <a:r>
              <a:rPr lang="en-US" sz="4000" dirty="0"/>
              <a:t> </a:t>
            </a:r>
            <a:r>
              <a:rPr lang="en-US" sz="4000" dirty="0" err="1"/>
              <a:t>gRant</a:t>
            </a:r>
            <a:r>
              <a:rPr lang="en-US" sz="4000" dirty="0"/>
              <a:t> </a:t>
            </a:r>
            <a:r>
              <a:rPr lang="en-US" sz="4000" dirty="0" err="1"/>
              <a:t>fUnded</a:t>
            </a:r>
            <a:r>
              <a:rPr lang="en-US" sz="4000" dirty="0"/>
              <a:t> (GURU)</a:t>
            </a:r>
          </a:p>
          <a:p>
            <a:r>
              <a:rPr lang="en-US" sz="4000" dirty="0"/>
              <a:t>Grant Pacing Workshops (1/2 day, offered twice per year)</a:t>
            </a:r>
          </a:p>
          <a:p>
            <a:r>
              <a:rPr lang="en-US" sz="4000" dirty="0"/>
              <a:t>Scientific Writing Assistance</a:t>
            </a:r>
          </a:p>
          <a:p>
            <a:r>
              <a:rPr lang="en-US" sz="4000" dirty="0"/>
              <a:t>Manuscript Sprints (six-week workshops)</a:t>
            </a:r>
          </a:p>
          <a:p>
            <a:r>
              <a:rPr lang="en-US" sz="4000" dirty="0"/>
              <a:t>Peer Mentor</a:t>
            </a:r>
          </a:p>
          <a:p>
            <a:endParaRPr lang="en-US" sz="4000" dirty="0"/>
          </a:p>
          <a:p>
            <a:endParaRPr lang="en-US" sz="4000" dirty="0"/>
          </a:p>
          <a:p>
            <a:endParaRPr lang="en-US" sz="3600" dirty="0"/>
          </a:p>
          <a:p>
            <a:endParaRPr lang="en-US" sz="3600" dirty="0"/>
          </a:p>
          <a:p>
            <a:pPr marL="571523" indent="-571500">
              <a:spcAft>
                <a:spcPts val="600"/>
              </a:spcAft>
              <a:buSzPct val="80000"/>
            </a:pPr>
            <a:endParaRPr lang="en-US" sz="3600" dirty="0"/>
          </a:p>
          <a:p>
            <a:pPr marL="571523" indent="-571500">
              <a:spcAft>
                <a:spcPts val="600"/>
              </a:spcAft>
              <a:buSzPct val="80000"/>
            </a:pPr>
            <a:endParaRPr lang="en-US" sz="3600" dirty="0"/>
          </a:p>
          <a:p>
            <a:pPr marL="571523" indent="-571500">
              <a:spcAft>
                <a:spcPts val="600"/>
              </a:spcAft>
              <a:buSzPct val="80000"/>
            </a:pPr>
            <a:endParaRPr lang="en-US" sz="3600" dirty="0"/>
          </a:p>
          <a:p>
            <a:pPr marL="571523" indent="-571500">
              <a:spcAft>
                <a:spcPts val="600"/>
              </a:spcAft>
              <a:buSzPct val="80000"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55183A-BB0C-4AB3-6F15-CB10BD3FC62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9</a:t>
            </a:fld>
            <a:endParaRPr lang="en-US"/>
          </a:p>
        </p:txBody>
      </p:sp>
      <p:pic>
        <p:nvPicPr>
          <p:cNvPr id="6" name="Content Placeholder 10">
            <a:extLst>
              <a:ext uri="{FF2B5EF4-FFF2-40B4-BE49-F238E27FC236}">
                <a16:creationId xmlns:a16="http://schemas.microsoft.com/office/drawing/2014/main" id="{4425EE41-18F0-CFBE-D438-9FB9505620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059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0C377B"/>
      </a:dk2>
      <a:lt2>
        <a:srgbClr val="EEECE1"/>
      </a:lt2>
      <a:accent1>
        <a:srgbClr val="007CB7"/>
      </a:accent1>
      <a:accent2>
        <a:srgbClr val="162355"/>
      </a:accent2>
      <a:accent3>
        <a:srgbClr val="B8BAB3"/>
      </a:accent3>
      <a:accent4>
        <a:srgbClr val="4A4D4D"/>
      </a:accent4>
      <a:accent5>
        <a:srgbClr val="007CB7"/>
      </a:accent5>
      <a:accent6>
        <a:srgbClr val="0C377B"/>
      </a:accent6>
      <a:hlink>
        <a:srgbClr val="0C377B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7ed5eab-4507-44f7-b419-7c2e8d161303" xsi:nil="true"/>
    <lcf76f155ced4ddcb4097134ff3c332f xmlns="f7391561-85a8-4a1a-a2f3-984bf28367d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45BC41D60B2C4296EBC7E4E2D4AABE" ma:contentTypeVersion="17" ma:contentTypeDescription="Create a new document." ma:contentTypeScope="" ma:versionID="6762a998ac0a7e744e241823c7fda13a">
  <xsd:schema xmlns:xsd="http://www.w3.org/2001/XMLSchema" xmlns:xs="http://www.w3.org/2001/XMLSchema" xmlns:p="http://schemas.microsoft.com/office/2006/metadata/properties" xmlns:ns2="f7391561-85a8-4a1a-a2f3-984bf28367db" xmlns:ns3="27ed5eab-4507-44f7-b419-7c2e8d161303" targetNamespace="http://schemas.microsoft.com/office/2006/metadata/properties" ma:root="true" ma:fieldsID="0ad72583d7cbd39b2ba68e65f89b2f91" ns2:_="" ns3:_="">
    <xsd:import namespace="f7391561-85a8-4a1a-a2f3-984bf28367db"/>
    <xsd:import namespace="27ed5eab-4507-44f7-b419-7c2e8d1613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391561-85a8-4a1a-a2f3-984bf28367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60d88b-9459-45c3-8a30-9c03b99f5b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d5eab-4507-44f7-b419-7c2e8d16130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b81a534-75fd-4027-9009-fa59f487ba0a}" ma:internalName="TaxCatchAll" ma:showField="CatchAllData" ma:web="27ed5eab-4507-44f7-b419-7c2e8d1613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A08835-60D6-4880-9C8B-F07EFBB93933}">
  <ds:schemaRefs>
    <ds:schemaRef ds:uri="http://schemas.microsoft.com/office/2006/metadata/properties"/>
    <ds:schemaRef ds:uri="49f7089c-7880-4aeb-9a6b-f84347dafe9f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876FA0F-3FAB-49C2-AC84-DBD1A13311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56D3AB-1287-4E9E-B3CA-377BBF80B9D7}"/>
</file>

<file path=docProps/app.xml><?xml version="1.0" encoding="utf-8"?>
<Properties xmlns="http://schemas.openxmlformats.org/officeDocument/2006/extended-properties" xmlns:vt="http://schemas.openxmlformats.org/officeDocument/2006/docPropsVTypes">
  <TotalTime>1790</TotalTime>
  <Words>481</Words>
  <Application>Microsoft Macintosh PowerPoint</Application>
  <PresentationFormat>Widescreen</PresentationFormat>
  <Paragraphs>70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Mercury Display</vt:lpstr>
      <vt:lpstr>Office Theme</vt:lpstr>
      <vt:lpstr>Training Programs   </vt:lpstr>
      <vt:lpstr>T32 Pre-Doctoral and Post-Doctoral Training Program Plans</vt:lpstr>
      <vt:lpstr>K12 Training Program Plans </vt:lpstr>
      <vt:lpstr>Integrated UKatalyst Training &amp; Career Development Core (K12/T32s) and Themes</vt:lpstr>
      <vt:lpstr>Common Curriculum</vt:lpstr>
      <vt:lpstr>Common Curriculum</vt:lpstr>
      <vt:lpstr>T32 Objectives</vt:lpstr>
      <vt:lpstr>T32 Programs</vt:lpstr>
      <vt:lpstr>K12 Program</vt:lpstr>
      <vt:lpstr> Discussion/Questions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KL2 Program   Thomas H. Kelly, PhD Gerald Supinski, MD Vicky King, PhD</dc:title>
  <dc:creator>Kelly, Thomas H.</dc:creator>
  <cp:lastModifiedBy>Kelly, Thomas H.</cp:lastModifiedBy>
  <cp:revision>21</cp:revision>
  <dcterms:created xsi:type="dcterms:W3CDTF">2023-03-22T21:43:39Z</dcterms:created>
  <dcterms:modified xsi:type="dcterms:W3CDTF">2024-12-09T17:57:23Z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0x0101008845BC41D60B2C4296EBC7E4E2D4AABE</vt:lpwstr>
  </property>
</Properties>
</file>