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notesMasterIdLst>
    <p:notesMasterId r:id="rId11"/>
  </p:notesMasterIdLst>
  <p:sldIdLst>
    <p:sldId id="982" r:id="rId5"/>
    <p:sldId id="1007" r:id="rId6"/>
    <p:sldId id="1008" r:id="rId7"/>
    <p:sldId id="1009" r:id="rId8"/>
    <p:sldId id="1010" r:id="rId9"/>
    <p:sldId id="10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rn, Philip A." initials="KPA" lastIdx="7" clrIdx="21">
    <p:extLst>
      <p:ext uri="{19B8F6BF-5375-455C-9EA6-DF929625EA0E}">
        <p15:presenceInfo xmlns:p15="http://schemas.microsoft.com/office/powerpoint/2012/main" userId="S-1-5-21-1177238915-1645522239-725345543-54228" providerId="AD"/>
      </p:ext>
    </p:extLst>
  </p:cmAuthor>
  <p:cmAuthor id="2" name="Wray, Anne" initials="WA" lastIdx="6" clrIdx="1">
    <p:extLst>
      <p:ext uri="{19B8F6BF-5375-455C-9EA6-DF929625EA0E}">
        <p15:presenceInfo xmlns:p15="http://schemas.microsoft.com/office/powerpoint/2012/main" userId="S-1-5-21-1177238915-1645522239-725345543-187543" providerId="AD"/>
      </p:ext>
    </p:extLst>
  </p:cmAuthor>
  <p:cmAuthor id="3" name="Erin Pennington" initials="EP" lastIdx="58" clrIdx="2">
    <p:extLst>
      <p:ext uri="{19B8F6BF-5375-455C-9EA6-DF929625EA0E}">
        <p15:presenceInfo xmlns:p15="http://schemas.microsoft.com/office/powerpoint/2012/main" userId="S-1-5-21-1275210071-583907252-725345543-93110" providerId="AD"/>
      </p:ext>
    </p:extLst>
  </p:cmAuthor>
  <p:cmAuthor id="4" name="Daniel Lodes" initials="DL" lastIdx="48" clrIdx="3">
    <p:extLst>
      <p:ext uri="{19B8F6BF-5375-455C-9EA6-DF929625EA0E}">
        <p15:presenceInfo xmlns:p15="http://schemas.microsoft.com/office/powerpoint/2012/main" userId="S-1-5-21-1275210071-583907252-725345543-23449" providerId="AD"/>
      </p:ext>
    </p:extLst>
  </p:cmAuthor>
  <p:cmAuthor id="5" name="Ellen Deninger" initials="ED" lastIdx="74" clrIdx="4">
    <p:extLst>
      <p:ext uri="{19B8F6BF-5375-455C-9EA6-DF929625EA0E}">
        <p15:presenceInfo xmlns:p15="http://schemas.microsoft.com/office/powerpoint/2012/main" userId="S-1-5-21-1275210071-583907252-725345543-174259" providerId="AD"/>
      </p:ext>
    </p:extLst>
  </p:cmAuthor>
  <p:cmAuthor id="6" name="Wray, Anne" initials="WA [2]" lastIdx="1" clrIdx="5">
    <p:extLst>
      <p:ext uri="{19B8F6BF-5375-455C-9EA6-DF929625EA0E}">
        <p15:presenceInfo xmlns:p15="http://schemas.microsoft.com/office/powerpoint/2012/main" userId="S::achutc0@uky.edu::589cfbfc-b838-451c-90eb-a5c2d965d678" providerId="AD"/>
      </p:ext>
    </p:extLst>
  </p:cmAuthor>
  <p:cmAuthor id="7" name="Shannon Chism" initials="SC" lastIdx="13" clrIdx="6">
    <p:extLst>
      <p:ext uri="{19B8F6BF-5375-455C-9EA6-DF929625EA0E}">
        <p15:presenceInfo xmlns:p15="http://schemas.microsoft.com/office/powerpoint/2012/main" userId="S-1-5-21-1275210071-583907252-725345543-140807" providerId="AD"/>
      </p:ext>
    </p:extLst>
  </p:cmAuthor>
  <p:cmAuthor id="8" name="Eric Tomasini" initials="ET" lastIdx="4" clrIdx="7">
    <p:extLst>
      <p:ext uri="{19B8F6BF-5375-455C-9EA6-DF929625EA0E}">
        <p15:presenceInfo xmlns:p15="http://schemas.microsoft.com/office/powerpoint/2012/main" userId="S-1-5-21-1275210071-583907252-725345543-140860" providerId="AD"/>
      </p:ext>
    </p:extLst>
  </p:cmAuthor>
  <p:cmAuthor id="9" name="Erin Pennington" initials="EP [2]" lastIdx="15" clrIdx="8">
    <p:extLst>
      <p:ext uri="{19B8F6BF-5375-455C-9EA6-DF929625EA0E}">
        <p15:presenceInfo xmlns:p15="http://schemas.microsoft.com/office/powerpoint/2012/main" userId="S::epennington@huronconsultinggroup.com::a1572513-d715-494c-b2a3-408bdcd23846" providerId="AD"/>
      </p:ext>
    </p:extLst>
  </p:cmAuthor>
  <p:cmAuthor id="10" name="Ellen Cote" initials="EC" lastIdx="58" clrIdx="9">
    <p:extLst>
      <p:ext uri="{19B8F6BF-5375-455C-9EA6-DF929625EA0E}">
        <p15:presenceInfo xmlns:p15="http://schemas.microsoft.com/office/powerpoint/2012/main" userId="S::ecote@huronconsultinggroup.com::f0d9be81-8d6a-490e-b06a-d893878fc6bd" providerId="AD"/>
      </p:ext>
    </p:extLst>
  </p:cmAuthor>
  <p:cmAuthor id="11" name="Brynna Lipson" initials="BL [2]" lastIdx="169" clrIdx="10">
    <p:extLst>
      <p:ext uri="{19B8F6BF-5375-455C-9EA6-DF929625EA0E}">
        <p15:presenceInfo xmlns:p15="http://schemas.microsoft.com/office/powerpoint/2012/main" userId="S::blipson@huronconsultinggroup.com::2053781d-c7a4-4502-aef2-ba66d9643929" providerId="AD"/>
      </p:ext>
    </p:extLst>
  </p:cmAuthor>
  <p:cmAuthor id="12" name="Heskel, Jessica" initials="HJ" lastIdx="18" clrIdx="11">
    <p:extLst>
      <p:ext uri="{19B8F6BF-5375-455C-9EA6-DF929625EA0E}">
        <p15:presenceInfo xmlns:p15="http://schemas.microsoft.com/office/powerpoint/2012/main" userId="S::jhesk2@uky.edu::44ba0410-524d-4dbf-85b9-a27279cdda47" providerId="AD"/>
      </p:ext>
    </p:extLst>
  </p:cmAuthor>
  <p:cmAuthor id="13" name="Daniel Lodes" initials="DL [2]" lastIdx="24" clrIdx="12">
    <p:extLst>
      <p:ext uri="{19B8F6BF-5375-455C-9EA6-DF929625EA0E}">
        <p15:presenceInfo xmlns:p15="http://schemas.microsoft.com/office/powerpoint/2012/main" userId="S::dlodes@huronconsultinggroup.com::31830e96-3a6a-4d83-8fe6-16ebfec81279" providerId="AD"/>
      </p:ext>
    </p:extLst>
  </p:cmAuthor>
  <p:cmAuthor id="14" name="Brittany Matson" initials="BM" lastIdx="3" clrIdx="13">
    <p:extLst>
      <p:ext uri="{19B8F6BF-5375-455C-9EA6-DF929625EA0E}">
        <p15:presenceInfo xmlns:p15="http://schemas.microsoft.com/office/powerpoint/2012/main" userId="S::brittany.matson_forteresearch.com#ext#@l.uky.edu::2b1d2dfb-0ab2-4e5f-a729-49afa18d303e" providerId="AD"/>
      </p:ext>
    </p:extLst>
  </p:cmAuthor>
  <p:cmAuthor id="15" name="Eric Tomasini" initials="ET [2]" lastIdx="19" clrIdx="14">
    <p:extLst>
      <p:ext uri="{19B8F6BF-5375-455C-9EA6-DF929625EA0E}">
        <p15:presenceInfo xmlns:p15="http://schemas.microsoft.com/office/powerpoint/2012/main" userId="S::etomasini@huronconsultinggroup.com::e77342ec-f518-45c2-bfb8-0e4982bc4e2d" providerId="AD"/>
      </p:ext>
    </p:extLst>
  </p:cmAuthor>
  <p:cmAuthor id="16" name="Ellen Deninger" initials="ED [2]" lastIdx="2" clrIdx="15">
    <p:extLst>
      <p:ext uri="{19B8F6BF-5375-455C-9EA6-DF929625EA0E}">
        <p15:presenceInfo xmlns:p15="http://schemas.microsoft.com/office/powerpoint/2012/main" userId="S::edeninger_huronconsultinggroup.com#ext#@l.uky.edu::ee3623c2-0478-4715-9504-a1eeab55d492" providerId="AD"/>
      </p:ext>
    </p:extLst>
  </p:cmAuthor>
  <p:cmAuthor id="17" name="Samantha Herbst" initials="SH" lastIdx="132" clrIdx="16">
    <p:extLst>
      <p:ext uri="{19B8F6BF-5375-455C-9EA6-DF929625EA0E}">
        <p15:presenceInfo xmlns:p15="http://schemas.microsoft.com/office/powerpoint/2012/main" userId="S::sherbst@huronconsultinggroup.com::d8d30b96-e928-452e-9270-742b083aa2ef" providerId="AD"/>
      </p:ext>
    </p:extLst>
  </p:cmAuthor>
  <p:cmAuthor id="18" name="Stoops, William" initials="SW" lastIdx="11" clrIdx="17">
    <p:extLst>
      <p:ext uri="{19B8F6BF-5375-455C-9EA6-DF929625EA0E}">
        <p15:presenceInfo xmlns:p15="http://schemas.microsoft.com/office/powerpoint/2012/main" userId="S::wwstoo0@uky.edu::f3413187-d7d2-400d-b39f-7436447d9343" providerId="AD"/>
      </p:ext>
    </p:extLst>
  </p:cmAuthor>
  <p:cmAuthor id="19" name="Jenkins, Adriana" initials="JA" lastIdx="6" clrIdx="18">
    <p:extLst>
      <p:ext uri="{19B8F6BF-5375-455C-9EA6-DF929625EA0E}">
        <p15:presenceInfo xmlns:p15="http://schemas.microsoft.com/office/powerpoint/2012/main" userId="S::aje245@uky.edu::2163910e-c7fc-4bef-9850-7ac6e57c0c49" providerId="AD"/>
      </p:ext>
    </p:extLst>
  </p:cmAuthor>
  <p:cmAuthor id="20" name="Bartonbaxter, Marietta" initials="BM" lastIdx="1" clrIdx="19">
    <p:extLst>
      <p:ext uri="{19B8F6BF-5375-455C-9EA6-DF929625EA0E}">
        <p15:presenceInfo xmlns:p15="http://schemas.microsoft.com/office/powerpoint/2012/main" userId="S::mbart00@uky.edu::6754d8a7-e8d5-4231-a604-8c4596ad138f" providerId="AD"/>
      </p:ext>
    </p:extLst>
  </p:cmAuthor>
  <p:cmAuthor id="21" name="Kostrub, Elizabeth R." initials="KER" lastIdx="23" clrIdx="20">
    <p:extLst>
      <p:ext uri="{19B8F6BF-5375-455C-9EA6-DF929625EA0E}">
        <p15:presenceInfo xmlns:p15="http://schemas.microsoft.com/office/powerpoint/2012/main" userId="S-1-5-21-1177238915-1645522239-725345543-220380" providerId="AD"/>
      </p:ext>
    </p:extLst>
  </p:cmAuthor>
  <p:cmAuthor id="22" name="Kelly, Thomas H." initials="KTH" lastIdx="3" clrIdx="22">
    <p:extLst>
      <p:ext uri="{19B8F6BF-5375-455C-9EA6-DF929625EA0E}">
        <p15:presenceInfo xmlns:p15="http://schemas.microsoft.com/office/powerpoint/2012/main" userId="S::thkelly@uky.edu::3d165ccf-b029-4dab-9dcc-7a335ac78ba4" providerId="AD"/>
      </p:ext>
    </p:extLst>
  </p:cmAuthor>
  <p:cmAuthor id="23" name="King, Victoria L." initials="KVL" lastIdx="1" clrIdx="23">
    <p:extLst>
      <p:ext uri="{19B8F6BF-5375-455C-9EA6-DF929625EA0E}">
        <p15:presenceInfo xmlns:p15="http://schemas.microsoft.com/office/powerpoint/2012/main" userId="S::vlking00@uky.edu::048af42b-6c04-4836-90e9-3344e2cace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CF3"/>
    <a:srgbClr val="339933"/>
    <a:srgbClr val="FF6600"/>
    <a:srgbClr val="FF9900"/>
    <a:srgbClr val="00FF99"/>
    <a:srgbClr val="0033A0"/>
    <a:srgbClr val="D5FFEA"/>
    <a:srgbClr val="CCFFCC"/>
    <a:srgbClr val="1048A4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422"/>
  </p:normalViewPr>
  <p:slideViewPr>
    <p:cSldViewPr snapToGrid="0">
      <p:cViewPr varScale="1">
        <p:scale>
          <a:sx n="121" d="100"/>
          <a:sy n="121" d="100"/>
        </p:scale>
        <p:origin x="1400" y="168"/>
      </p:cViewPr>
      <p:guideLst>
        <p:guide orient="horz" pos="9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584C36-ABDD-4F00-BADF-CAEC8F2D44EE}" type="datetimeFigureOut">
              <a:rPr lang="en-US" smtClean="0"/>
              <a:t>12/8/24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733B7-3A63-4BC8-97B4-90ABDEF27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9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79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2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2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CB01F-E09B-6378-7E4C-2AAB21DFA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779BB7-F68F-72C2-25E5-95E58AF202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672193-9558-4ADE-2A7F-728F92C16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BAC86-6ADF-4A06-0E90-1A1D9BDBFC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77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8E83C-62A2-E427-436C-6BE91F5F3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1008CA-1BB3-2C3C-6B3D-45DBEC5615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D13C3E-B965-A8E7-D54E-6B8AAF74F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D84F4C-8D1F-1077-A653-507309AC8C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61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B5927-BBC2-ECB2-AC2A-5871924AC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08F1CC-AEA8-6A4C-1071-88956E4978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6491AA-4F3B-77EC-E881-6338F7463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B1EBE-351B-0750-B8D6-C850F9F154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3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54699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08EB3-6B40-47EB-B55A-AC2BD95ADE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5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96" y="365129"/>
            <a:ext cx="10571205" cy="1325563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52F651-3AFA-4200-85E4-E4BBA098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9395926" y="6126187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58876-A973-425A-8CD1-DBD557757C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29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9871788" y="6335486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757FF67-069B-4FE0-92E5-ECA42D75D1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80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0B758-072F-49B6-8BD0-98A0AC4B94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93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ECE4F7-C9B4-4022-85EE-257827AB2E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9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+mn-lt"/>
              </a:defRPr>
            </a:lvl1pPr>
            <a:lvl2pPr>
              <a:defRPr sz="2800">
                <a:solidFill>
                  <a:schemeClr val="bg1"/>
                </a:solidFill>
                <a:latin typeface="+mn-lt"/>
              </a:defRPr>
            </a:lvl2pPr>
            <a:lvl3pPr>
              <a:defRPr sz="2400">
                <a:solidFill>
                  <a:schemeClr val="bg1"/>
                </a:solidFill>
                <a:latin typeface="+mn-lt"/>
              </a:defRPr>
            </a:lvl3pPr>
            <a:lvl4pPr>
              <a:defRPr sz="2000">
                <a:solidFill>
                  <a:schemeClr val="bg1"/>
                </a:solidFill>
                <a:latin typeface="+mn-lt"/>
              </a:defRPr>
            </a:lvl4pPr>
            <a:lvl5pPr>
              <a:defRPr sz="2000">
                <a:solidFill>
                  <a:schemeClr val="bg1"/>
                </a:solidFill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411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22292-3233-4660-9612-659844BEA2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989" y="365129"/>
            <a:ext cx="9483811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989" y="1825625"/>
            <a:ext cx="9483811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CF20B-0B63-4439-B95A-54723D4DFF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002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278" y="365129"/>
            <a:ext cx="9508524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5278" y="1825626"/>
            <a:ext cx="4736756" cy="472345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0885" y="1825623"/>
            <a:ext cx="4672915" cy="472345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8045A-17FC-4FD0-A6CE-053B26967D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84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9373" y="365129"/>
            <a:ext cx="938507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9373" y="1681163"/>
            <a:ext cx="4646143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79373" y="2505075"/>
            <a:ext cx="4646143" cy="382158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4" name="Text Placeholder 2"/>
          <p:cNvSpPr>
            <a:spLocks noGrp="1"/>
          </p:cNvSpPr>
          <p:nvPr>
            <p:ph type="body" idx="10"/>
          </p:nvPr>
        </p:nvSpPr>
        <p:spPr>
          <a:xfrm>
            <a:off x="6518307" y="1690688"/>
            <a:ext cx="4646143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1"/>
          </p:nvPr>
        </p:nvSpPr>
        <p:spPr>
          <a:xfrm>
            <a:off x="6518307" y="2514603"/>
            <a:ext cx="4646143" cy="381205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9A0B8-DA51-4834-A5DE-76C13AB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9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16399-CD14-4382-8513-DB34A0BAE3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89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4085" y="365129"/>
            <a:ext cx="954971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" y="0"/>
            <a:ext cx="168658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465882" y="552401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344B11-23B7-41E6-B494-12C18ED1F8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87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168658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66693" y="5541963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4576B7-B019-4935-96AA-1E8995BFCD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48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140" y="449262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9941" y="987429"/>
            <a:ext cx="5535449" cy="5355709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7140" y="2049465"/>
            <a:ext cx="3932237" cy="4293673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577850" y="56356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E99CD4-50A2-49A2-B69A-BA8CF22B65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632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092" y="523102"/>
            <a:ext cx="3932237" cy="1600200"/>
          </a:xfrm>
        </p:spPr>
        <p:txBody>
          <a:bodyPr anchor="b"/>
          <a:lstStyle>
            <a:lvl1pPr>
              <a:defRPr sz="32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85841" y="987429"/>
            <a:ext cx="546954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0092" y="2123302"/>
            <a:ext cx="3932237" cy="4359876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93239" y="5568778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4B0D6-6EC6-4765-A1E7-F4406F5080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728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65129"/>
            <a:ext cx="80010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" y="6155356"/>
            <a:ext cx="1643685" cy="702644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979714" y="755780"/>
            <a:ext cx="1819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2384CF-F6B6-49B7-A698-E5709C80E1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830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55779" y="843244"/>
            <a:ext cx="215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8FA9E-784B-429C-8E1E-77FB4A57F2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842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0" y="365129"/>
            <a:ext cx="8076728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39789" y="658578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6123A7B-F531-49F8-A3EF-43A1DAD695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138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699797" y="746449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44AD0A-88C4-4B8A-8402-9200AB29BB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196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DB9436-D1DD-4EB3-84D6-08A0EDA0D0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9B9097-872A-4625-858E-F838431ED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21035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65129"/>
            <a:ext cx="80010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942975" y="62547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5D127-9A07-4F60-B37A-6B51EBE7C4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2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358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96" y="365129"/>
            <a:ext cx="1057120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2F96E-7563-4EA9-AFD6-9F929E69CC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12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989013" y="3651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8AF1C-5C7A-4778-81F3-9368017E93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370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solidFill>
                <a:schemeClr val="bg1"/>
              </a:solidFill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0" y="365129"/>
            <a:ext cx="8076728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1101725" y="495300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72927-DDB7-4C73-9054-FE73855AB2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89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1417638" y="830263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F1C522-F24D-4763-889B-D2FB6C4961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76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998538" y="6445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214BAE-1844-451E-8C38-35774A5932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282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27D43E-7C3A-4227-A378-10252C304C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102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B41402-C039-48DA-A9AE-88F54130F5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48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9A9202-0149-4980-A8C8-07C0BB9CBA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68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64B0D-FAC7-4337-967C-F9AC3ABF0D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368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342207" y="466924"/>
            <a:ext cx="11528205" cy="2188176"/>
          </a:xfrm>
        </p:spPr>
        <p:txBody>
          <a:bodyPr lIns="91440" tIns="274320" rIns="91440" bIns="91440" anchor="t">
            <a:noAutofit/>
          </a:bodyPr>
          <a:lstStyle>
            <a:lvl1pPr>
              <a:lnSpc>
                <a:spcPct val="80000"/>
              </a:lnSpc>
              <a:defRPr sz="5000" cap="all" baseline="0"/>
            </a:lvl1pPr>
          </a:lstStyle>
          <a:p>
            <a:r>
              <a:rPr lang="en-US"/>
              <a:t>INSANELY AWESOME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0" y="6493670"/>
            <a:ext cx="487680" cy="364330"/>
          </a:xfrm>
          <a:prstGeom prst="rect">
            <a:avLst/>
          </a:prstGeom>
          <a:solidFill>
            <a:srgbClr val="00558C"/>
          </a:solidFill>
          <a:ln>
            <a:noFill/>
          </a:ln>
        </p:spPr>
        <p:txBody>
          <a:bodyPr anchor="ctr"/>
          <a:lstStyle>
            <a:lvl1pPr algn="ctr">
              <a:defRPr sz="1000" b="1">
                <a:solidFill>
                  <a:srgbClr val="FFFFFF"/>
                </a:solidFill>
              </a:defRPr>
            </a:lvl1pPr>
          </a:lstStyle>
          <a:p>
            <a:fld id="{B28838BE-5EAD-434C-B290-9193BA763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342901" y="2655889"/>
            <a:ext cx="11527367" cy="38385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 marL="1255713" indent="-2317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467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F8054-9B4F-44C9-BEB4-C149FF765C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8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8E265-7612-43A3-A790-74EFC65470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7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D08E54-71AA-442C-8420-A3B2826CFA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2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E95F77-03AF-4804-B936-080A44D311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5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8095A-FB1E-4C24-98C1-B1B8A59C96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2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9F78AE-2B78-49F9-90F3-A48E32FA66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7382B-055D-4C6B-9520-13F2D742D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87934" y="63118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  <p:sldLayoutId id="2147483721" r:id="rId30"/>
    <p:sldLayoutId id="2147483722" r:id="rId31"/>
    <p:sldLayoutId id="2147483723" r:id="rId32"/>
    <p:sldLayoutId id="2147483724" r:id="rId33"/>
    <p:sldLayoutId id="2147483725" r:id="rId34"/>
    <p:sldLayoutId id="2147483726" r:id="rId35"/>
    <p:sldLayoutId id="2147483728" r:id="rId36"/>
    <p:sldLayoutId id="2147483731" r:id="rId37"/>
    <p:sldLayoutId id="2147483732" r:id="rId38"/>
  </p:sldLayoutIdLst>
  <p:hf sldNum="0"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FF70623-4326-4E64-AD00-290F6011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88284"/>
            <a:ext cx="12192000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900" dirty="0"/>
              <a:t>Career Development and Scholar Training</a:t>
            </a:r>
            <a:br>
              <a:rPr lang="en-US" sz="8900" dirty="0"/>
            </a:br>
            <a:br>
              <a:rPr lang="en-US" sz="8900" dirty="0"/>
            </a:br>
            <a:r>
              <a:rPr lang="en-US" sz="6700" dirty="0"/>
              <a:t>Subcommittee Recommendations</a:t>
            </a:r>
            <a:br>
              <a:rPr lang="en-US" sz="5400" dirty="0"/>
            </a:br>
            <a:endParaRPr lang="en-US" sz="5400" dirty="0"/>
          </a:p>
        </p:txBody>
      </p:sp>
      <p:pic>
        <p:nvPicPr>
          <p:cNvPr id="5" name="Content Placeholder 10">
            <a:extLst>
              <a:ext uri="{FF2B5EF4-FFF2-40B4-BE49-F238E27FC236}">
                <a16:creationId xmlns:a16="http://schemas.microsoft.com/office/drawing/2014/main" id="{0B8F7761-C620-4177-9DDE-35AC6F3594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712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7BAF-C04E-814E-9BB1-4BCADB62A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33" y="196156"/>
            <a:ext cx="11765280" cy="15574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Workforce Development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42C94A-0EC9-D54C-A472-6776F9A19D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2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E94FE304-5A05-774B-8B4A-D767B1C943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7396F-2810-2E6C-5156-62FAAC15D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35" y="1728363"/>
            <a:ext cx="10571205" cy="4037720"/>
          </a:xfrm>
        </p:spPr>
        <p:txBody>
          <a:bodyPr>
            <a:normAutofit/>
          </a:bodyPr>
          <a:lstStyle/>
          <a:p>
            <a:r>
              <a:rPr lang="en-US" sz="2800" dirty="0"/>
              <a:t>Discuss how the CCTS is measuring the impact of training.</a:t>
            </a:r>
          </a:p>
          <a:p>
            <a:r>
              <a:rPr lang="en-US" sz="2800" dirty="0"/>
              <a:t>Integrate mentor training expectations broadly to help promote culture of best practices and encourage training for mid/late career faculty</a:t>
            </a:r>
          </a:p>
          <a:p>
            <a:r>
              <a:rPr lang="en-US" sz="2800" dirty="0"/>
              <a:t>Evaluate new mentoring assignments for 6 months</a:t>
            </a:r>
          </a:p>
          <a:p>
            <a:pPr lvl="1"/>
            <a:r>
              <a:rPr lang="en-US" dirty="0"/>
              <a:t>Onboarding of mentees and mentors</a:t>
            </a:r>
          </a:p>
          <a:p>
            <a:pPr lvl="1"/>
            <a:r>
              <a:rPr lang="en-US" dirty="0"/>
              <a:t>Private meetings with both after 6 months</a:t>
            </a:r>
          </a:p>
          <a:p>
            <a:r>
              <a:rPr lang="en-US" dirty="0"/>
              <a:t>Engage community health workers in delivering CBPR training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76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7BAF-C04E-814E-9BB1-4BCADB62A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33" y="196156"/>
            <a:ext cx="11765280" cy="15574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Team Science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42C94A-0EC9-D54C-A472-6776F9A19D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3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E94FE304-5A05-774B-8B4A-D767B1C943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7396F-2810-2E6C-5156-62FAAC15D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35" y="1728363"/>
            <a:ext cx="10571205" cy="403772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Integrate training in settings promoting organic team development </a:t>
            </a:r>
          </a:p>
          <a:p>
            <a:pPr lvl="1"/>
            <a:r>
              <a:rPr lang="en-US" dirty="0"/>
              <a:t>Pilots involving team science</a:t>
            </a:r>
          </a:p>
          <a:p>
            <a:pPr lvl="1"/>
            <a:r>
              <a:rPr lang="en-US" dirty="0"/>
              <a:t>Institutionally-sponsored programs</a:t>
            </a:r>
          </a:p>
          <a:p>
            <a:pPr lvl="1"/>
            <a:r>
              <a:rPr lang="en-US" dirty="0"/>
              <a:t>Regional Hub collaboration</a:t>
            </a:r>
          </a:p>
          <a:p>
            <a:r>
              <a:rPr lang="en-US" dirty="0"/>
              <a:t>Launch team science training before start of new collaborations (6-months)</a:t>
            </a:r>
            <a:endParaRPr lang="en-US" sz="2800" dirty="0"/>
          </a:p>
          <a:p>
            <a:r>
              <a:rPr lang="en-US" sz="2800" dirty="0"/>
              <a:t>Strike a balance between required and optional trainings so that scholars get critical team science engagement opportunities while time commitment stays manageable.</a:t>
            </a:r>
          </a:p>
          <a:p>
            <a:r>
              <a:rPr lang="en-US" sz="2800" dirty="0"/>
              <a:t>As with mentor training, integrate team science training expectations broadly to help promote culture of best practices and encourage training for mid/late career faculty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76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627FC-E8A4-B80E-A949-714633CE4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01A9B-CFE6-098C-9E30-9E2118E50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33" y="196156"/>
            <a:ext cx="11765280" cy="15574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Community Health Worker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9C302-3ED9-0E1E-1F68-CE97605A23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4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5481C757-B9C8-ED20-FC90-3A2F3F898A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E20BE-3DD7-5DDA-FA58-C10D721FB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35" y="1728363"/>
            <a:ext cx="10571205" cy="403772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CHW training - incorporate C project and the common indicator project recommendations, and include experienced CHW’s as trainers and </a:t>
            </a:r>
            <a:r>
              <a:rPr lang="en-US" dirty="0"/>
              <a:t>both on-line and in-person training resources</a:t>
            </a:r>
          </a:p>
          <a:p>
            <a:r>
              <a:rPr lang="en-US" dirty="0"/>
              <a:t>Address CHW shortage in KY - specialized training, recruitment and retention, leadership training, engage them in scholarship (publications), sustainability (integrate with CTSA subject recruitment and retention services)</a:t>
            </a:r>
            <a:endParaRPr lang="en-US" sz="2800" dirty="0"/>
          </a:p>
          <a:p>
            <a:r>
              <a:rPr lang="en-US" sz="2800" dirty="0"/>
              <a:t>Potential Collaborations</a:t>
            </a:r>
          </a:p>
          <a:p>
            <a:pPr lvl="1"/>
            <a:r>
              <a:rPr lang="en-US" sz="2500" dirty="0"/>
              <a:t>CHW Association in KY </a:t>
            </a:r>
          </a:p>
          <a:p>
            <a:pPr lvl="1"/>
            <a:r>
              <a:rPr lang="en-US" sz="2500" dirty="0"/>
              <a:t>NYU (</a:t>
            </a:r>
            <a:r>
              <a:rPr lang="en-US" sz="25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Nadia Islam</a:t>
            </a:r>
            <a:r>
              <a:rPr lang="en-US" sz="2500" dirty="0">
                <a:effectLst/>
              </a:rPr>
              <a:t> </a:t>
            </a:r>
            <a:r>
              <a:rPr lang="en-US" sz="2500" dirty="0"/>
              <a:t>)</a:t>
            </a:r>
          </a:p>
          <a:p>
            <a:pPr lvl="1"/>
            <a:r>
              <a:rPr lang="en-US" sz="2500" dirty="0"/>
              <a:t>Community Engagement Institute at UAB (Clifford Tennant )</a:t>
            </a:r>
          </a:p>
          <a:p>
            <a:pPr lvl="1"/>
            <a:r>
              <a:rPr lang="en-US" sz="2500" dirty="0"/>
              <a:t>Community Colleges (e.g., Kingsbury Community College)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2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B7194-C323-3B30-451C-4957F8A67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71657-A9F7-28DA-AF77-A04628CA3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33" y="196156"/>
            <a:ext cx="11765280" cy="15574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T32 Predoc/Postdoc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E2127-CF3E-B18B-1B23-547F78BD41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5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1C98A5B6-785F-845D-3E07-D9666D8D36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AD9AF-E4B2-979F-0A9B-4B829BCCF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35" y="1728363"/>
            <a:ext cx="10571205" cy="403772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Vertical integration among T’s and K’s is a strength</a:t>
            </a:r>
            <a:endParaRPr lang="en-US" dirty="0"/>
          </a:p>
          <a:p>
            <a:r>
              <a:rPr lang="en-US" sz="2800" dirty="0"/>
              <a:t>Consider themes for Pre and Postdoc programs.</a:t>
            </a:r>
          </a:p>
          <a:p>
            <a:r>
              <a:rPr lang="en-US" dirty="0"/>
              <a:t>Integrate alumni into the training process</a:t>
            </a:r>
            <a:endParaRPr lang="en-US" sz="2800" dirty="0"/>
          </a:p>
          <a:p>
            <a:r>
              <a:rPr lang="en-US" dirty="0"/>
              <a:t>Consider using Systems Thinking rather than Systems Insights and Team Science</a:t>
            </a:r>
          </a:p>
          <a:p>
            <a:r>
              <a:rPr lang="en-US" dirty="0"/>
              <a:t>Consider mini-sabbaticals with other institutions using virtual training strategies and onboarding process for postdocs</a:t>
            </a:r>
          </a:p>
          <a:p>
            <a:r>
              <a:rPr lang="en-US" dirty="0"/>
              <a:t>Justify one person serving as Multi-PI on both pre- and postdoc programs</a:t>
            </a:r>
          </a:p>
        </p:txBody>
      </p:sp>
    </p:spTree>
    <p:extLst>
      <p:ext uri="{BB962C8B-B14F-4D97-AF65-F5344CB8AC3E}">
        <p14:creationId xmlns:p14="http://schemas.microsoft.com/office/powerpoint/2010/main" val="701792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A4382-6944-B876-26C2-504DC1313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7B0CA-F520-3EE5-EF33-E021D9C32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266"/>
            <a:ext cx="11765280" cy="15574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K12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1F92A-58BA-8AF6-C766-8EBFD9DE03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6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2901F0F3-F19D-967A-D4C9-7F15857C9E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236BD-BE3B-A5FA-A34F-D6A965F0D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301" y="1693751"/>
            <a:ext cx="10571205" cy="403772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Have a good balance between required and optional training and address all required elements identified in RFA</a:t>
            </a:r>
          </a:p>
          <a:p>
            <a:pPr lvl="1"/>
            <a:r>
              <a:rPr lang="en-US" sz="2400" dirty="0"/>
              <a:t>Leadership training might be a candidate for optional training</a:t>
            </a:r>
            <a:endParaRPr lang="en-US" dirty="0"/>
          </a:p>
          <a:p>
            <a:r>
              <a:rPr lang="en-US" dirty="0"/>
              <a:t>Promote career flexibility – liaise with potential future employers</a:t>
            </a:r>
          </a:p>
          <a:p>
            <a:r>
              <a:rPr lang="en-US" dirty="0"/>
              <a:t>Consider adding training in well-being (leverage existing programs on campus)</a:t>
            </a:r>
          </a:p>
          <a:p>
            <a:r>
              <a:rPr lang="en-US" sz="2800" dirty="0"/>
              <a:t>Consider using Q&amp;A (Ask me Anything) sessions to obtain feedback about the program and identify common needs, so that the program can iterate and adjust in real-time.</a:t>
            </a:r>
          </a:p>
          <a:p>
            <a:r>
              <a:rPr lang="en-US" dirty="0"/>
              <a:t>Include time needed for required training to address reviewer misperceptions of excessive demands</a:t>
            </a:r>
            <a:endParaRPr lang="en-US" sz="2800" dirty="0"/>
          </a:p>
          <a:p>
            <a:endParaRPr lang="en-US" sz="2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274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C377B"/>
      </a:dk2>
      <a:lt2>
        <a:srgbClr val="EEECE1"/>
      </a:lt2>
      <a:accent1>
        <a:srgbClr val="007CB7"/>
      </a:accent1>
      <a:accent2>
        <a:srgbClr val="162355"/>
      </a:accent2>
      <a:accent3>
        <a:srgbClr val="B8BAB3"/>
      </a:accent3>
      <a:accent4>
        <a:srgbClr val="4A4D4D"/>
      </a:accent4>
      <a:accent5>
        <a:srgbClr val="007CB7"/>
      </a:accent5>
      <a:accent6>
        <a:srgbClr val="0C377B"/>
      </a:accent6>
      <a:hlink>
        <a:srgbClr val="0C377B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ed5eab-4507-44f7-b419-7c2e8d161303" xsi:nil="true"/>
    <lcf76f155ced4ddcb4097134ff3c332f xmlns="f7391561-85a8-4a1a-a2f3-984bf28367d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5BC41D60B2C4296EBC7E4E2D4AABE" ma:contentTypeVersion="17" ma:contentTypeDescription="Create a new document." ma:contentTypeScope="" ma:versionID="6762a998ac0a7e744e241823c7fda13a">
  <xsd:schema xmlns:xsd="http://www.w3.org/2001/XMLSchema" xmlns:xs="http://www.w3.org/2001/XMLSchema" xmlns:p="http://schemas.microsoft.com/office/2006/metadata/properties" xmlns:ns2="f7391561-85a8-4a1a-a2f3-984bf28367db" xmlns:ns3="27ed5eab-4507-44f7-b419-7c2e8d161303" targetNamespace="http://schemas.microsoft.com/office/2006/metadata/properties" ma:root="true" ma:fieldsID="0ad72583d7cbd39b2ba68e65f89b2f91" ns2:_="" ns3:_="">
    <xsd:import namespace="f7391561-85a8-4a1a-a2f3-984bf28367db"/>
    <xsd:import namespace="27ed5eab-4507-44f7-b419-7c2e8d1613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391561-85a8-4a1a-a2f3-984bf28367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60d88b-9459-45c3-8a30-9c03b99f5b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d5eab-4507-44f7-b419-7c2e8d16130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b81a534-75fd-4027-9009-fa59f487ba0a}" ma:internalName="TaxCatchAll" ma:showField="CatchAllData" ma:web="27ed5eab-4507-44f7-b419-7c2e8d1613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A08835-60D6-4880-9C8B-F07EFBB93933}">
  <ds:schemaRefs>
    <ds:schemaRef ds:uri="http://schemas.microsoft.com/office/2006/metadata/properties"/>
    <ds:schemaRef ds:uri="49f7089c-7880-4aeb-9a6b-f84347dafe9f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876FA0F-3FAB-49C2-AC84-DBD1A13311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9108E0-AF19-4502-9DCB-5D61E3AAD02E}"/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416</Words>
  <Application>Microsoft Macintosh PowerPoint</Application>
  <PresentationFormat>Widescreen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Mercury Display</vt:lpstr>
      <vt:lpstr>Office Theme</vt:lpstr>
      <vt:lpstr>Career Development and Scholar Training  Subcommittee Recommendations </vt:lpstr>
      <vt:lpstr>Workforce Development</vt:lpstr>
      <vt:lpstr>Team Science</vt:lpstr>
      <vt:lpstr>Community Health Worker Training</vt:lpstr>
      <vt:lpstr>T32 Predoc/Postdoc</vt:lpstr>
      <vt:lpstr>K12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KL2 Program   Thomas H. Kelly, PhD Gerald Supinski, MD Vicky King, PhD</dc:title>
  <dc:creator>Kelly, Thomas H.</dc:creator>
  <cp:lastModifiedBy>Kelly, Thomas H.</cp:lastModifiedBy>
  <cp:revision>22</cp:revision>
  <dcterms:created xsi:type="dcterms:W3CDTF">2023-03-22T21:43:39Z</dcterms:created>
  <dcterms:modified xsi:type="dcterms:W3CDTF">2024-12-08T22:21:48Z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0x0101008845BC41D60B2C4296EBC7E4E2D4AABE</vt:lpwstr>
  </property>
</Properties>
</file>