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8" r:id="rId3"/>
    <p:sldId id="263" r:id="rId4"/>
    <p:sldId id="264" r:id="rId5"/>
    <p:sldId id="258" r:id="rId6"/>
    <p:sldId id="259" r:id="rId7"/>
    <p:sldId id="257" r:id="rId8"/>
    <p:sldId id="261" r:id="rId9"/>
    <p:sldId id="265" r:id="rId10"/>
    <p:sldId id="262" r:id="rId11"/>
    <p:sldId id="269" r:id="rId12"/>
    <p:sldId id="260" r:id="rId13"/>
    <p:sldId id="266" r:id="rId14"/>
    <p:sldId id="267"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13"/>
    <p:restoredTop sz="94694"/>
  </p:normalViewPr>
  <p:slideViewPr>
    <p:cSldViewPr snapToGrid="0" snapToObjects="1">
      <p:cViewPr varScale="1">
        <p:scale>
          <a:sx n="121" d="100"/>
          <a:sy n="121" d="100"/>
        </p:scale>
        <p:origin x="57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52D7F-C700-2D46-960F-7A0F8AE73F84}" type="datetimeFigureOut">
              <a:rPr lang="en-US" smtClean="0"/>
              <a:t>5/22/20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A1CEC-4665-AD4A-B636-5D20F8F548D4}" type="slidenum">
              <a:rPr lang="en-US" smtClean="0"/>
              <a:t>‹#›</a:t>
            </a:fld>
            <a:endParaRPr lang="en-US"/>
          </a:p>
        </p:txBody>
      </p:sp>
    </p:spTree>
    <p:extLst>
      <p:ext uri="{BB962C8B-B14F-4D97-AF65-F5344CB8AC3E}">
        <p14:creationId xmlns:p14="http://schemas.microsoft.com/office/powerpoint/2010/main" val="144262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1CEC-4665-AD4A-B636-5D20F8F548D4}" type="slidenum">
              <a:rPr lang="en-US" smtClean="0"/>
              <a:t>1</a:t>
            </a:fld>
            <a:endParaRPr lang="en-US"/>
          </a:p>
        </p:txBody>
      </p:sp>
    </p:spTree>
    <p:extLst>
      <p:ext uri="{BB962C8B-B14F-4D97-AF65-F5344CB8AC3E}">
        <p14:creationId xmlns:p14="http://schemas.microsoft.com/office/powerpoint/2010/main" val="67818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1F66-9D8E-6847-BCDA-32BB901105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FAD31B-534C-DA46-BEA7-5BB7AD046199}"/>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EBBDF-11CA-3843-9BF6-E2326D449C96}"/>
              </a:ext>
            </a:extLst>
          </p:cNvPr>
          <p:cNvSpPr>
            <a:spLocks noGrp="1"/>
          </p:cNvSpPr>
          <p:nvPr>
            <p:ph type="dt" sz="half" idx="10"/>
          </p:nvPr>
        </p:nvSpPr>
        <p:spPr/>
        <p:txBody>
          <a:bodyPr/>
          <a:lstStyle/>
          <a:p>
            <a:fld id="{C8AF77B8-F098-7B45-9A5A-A625B726F4A5}" type="datetimeFigureOut">
              <a:rPr lang="en-US" smtClean="0"/>
              <a:t>5/22/20</a:t>
            </a:fld>
            <a:endParaRPr lang="en-US"/>
          </a:p>
        </p:txBody>
      </p:sp>
      <p:sp>
        <p:nvSpPr>
          <p:cNvPr id="5" name="Footer Placeholder 4">
            <a:extLst>
              <a:ext uri="{FF2B5EF4-FFF2-40B4-BE49-F238E27FC236}">
                <a16:creationId xmlns:a16="http://schemas.microsoft.com/office/drawing/2014/main" id="{5236CA71-5900-3743-8588-882027DFB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5F7FB-4B8C-4341-BF7F-D27FDD93087F}"/>
              </a:ext>
            </a:extLst>
          </p:cNvPr>
          <p:cNvSpPr>
            <a:spLocks noGrp="1"/>
          </p:cNvSpPr>
          <p:nvPr>
            <p:ph type="sldNum" sz="quarter" idx="12"/>
          </p:nvPr>
        </p:nvSpPr>
        <p:spPr/>
        <p:txBody>
          <a:bodyPr/>
          <a:lstStyle/>
          <a:p>
            <a:fld id="{61AFCADF-D46B-2A48-BE7E-5EC4E03ACF45}" type="slidenum">
              <a:rPr lang="en-US" smtClean="0"/>
              <a:t>‹#›</a:t>
            </a:fld>
            <a:endParaRPr lang="en-US"/>
          </a:p>
        </p:txBody>
      </p:sp>
    </p:spTree>
    <p:extLst>
      <p:ext uri="{BB962C8B-B14F-4D97-AF65-F5344CB8AC3E}">
        <p14:creationId xmlns:p14="http://schemas.microsoft.com/office/powerpoint/2010/main" val="303620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3EDC-BF08-C44E-802E-FABAE7CF1F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6BF244-6FC0-2A4C-8C1E-1FEC1F63A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7C7C4-50B5-AC45-AF37-599B1695BD82}"/>
              </a:ext>
            </a:extLst>
          </p:cNvPr>
          <p:cNvSpPr>
            <a:spLocks noGrp="1"/>
          </p:cNvSpPr>
          <p:nvPr>
            <p:ph type="dt" sz="half" idx="10"/>
          </p:nvPr>
        </p:nvSpPr>
        <p:spPr/>
        <p:txBody>
          <a:bodyPr/>
          <a:lstStyle/>
          <a:p>
            <a:fld id="{C8AF77B8-F098-7B45-9A5A-A625B726F4A5}" type="datetimeFigureOut">
              <a:rPr lang="en-US" smtClean="0"/>
              <a:t>5/22/20</a:t>
            </a:fld>
            <a:endParaRPr lang="en-US"/>
          </a:p>
        </p:txBody>
      </p:sp>
      <p:sp>
        <p:nvSpPr>
          <p:cNvPr id="5" name="Footer Placeholder 4">
            <a:extLst>
              <a:ext uri="{FF2B5EF4-FFF2-40B4-BE49-F238E27FC236}">
                <a16:creationId xmlns:a16="http://schemas.microsoft.com/office/drawing/2014/main" id="{988D668C-8192-EC45-AD31-70E90804F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8F542-EB5A-534A-A51C-BC4357C53E2D}"/>
              </a:ext>
            </a:extLst>
          </p:cNvPr>
          <p:cNvSpPr>
            <a:spLocks noGrp="1"/>
          </p:cNvSpPr>
          <p:nvPr>
            <p:ph type="sldNum" sz="quarter" idx="12"/>
          </p:nvPr>
        </p:nvSpPr>
        <p:spPr/>
        <p:txBody>
          <a:bodyPr/>
          <a:lstStyle/>
          <a:p>
            <a:fld id="{61AFCADF-D46B-2A48-BE7E-5EC4E03ACF45}" type="slidenum">
              <a:rPr lang="en-US" smtClean="0"/>
              <a:t>‹#›</a:t>
            </a:fld>
            <a:endParaRPr lang="en-US"/>
          </a:p>
        </p:txBody>
      </p:sp>
    </p:spTree>
    <p:extLst>
      <p:ext uri="{BB962C8B-B14F-4D97-AF65-F5344CB8AC3E}">
        <p14:creationId xmlns:p14="http://schemas.microsoft.com/office/powerpoint/2010/main" val="182700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B5BF43-951B-C34C-8DD7-A645C21A35C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33514D-E220-6A4F-9137-ABEBB32FCFB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0353-EC9D-2E45-89A4-CBF84915FD46}"/>
              </a:ext>
            </a:extLst>
          </p:cNvPr>
          <p:cNvSpPr>
            <a:spLocks noGrp="1"/>
          </p:cNvSpPr>
          <p:nvPr>
            <p:ph type="dt" sz="half" idx="10"/>
          </p:nvPr>
        </p:nvSpPr>
        <p:spPr/>
        <p:txBody>
          <a:bodyPr/>
          <a:lstStyle/>
          <a:p>
            <a:fld id="{C8AF77B8-F098-7B45-9A5A-A625B726F4A5}" type="datetimeFigureOut">
              <a:rPr lang="en-US" smtClean="0"/>
              <a:t>5/22/20</a:t>
            </a:fld>
            <a:endParaRPr lang="en-US"/>
          </a:p>
        </p:txBody>
      </p:sp>
      <p:sp>
        <p:nvSpPr>
          <p:cNvPr id="5" name="Footer Placeholder 4">
            <a:extLst>
              <a:ext uri="{FF2B5EF4-FFF2-40B4-BE49-F238E27FC236}">
                <a16:creationId xmlns:a16="http://schemas.microsoft.com/office/drawing/2014/main" id="{70582C7E-F61F-6E47-AC2A-B06CB7447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3F033-68E5-1E46-B1C8-2E673C2AB3D4}"/>
              </a:ext>
            </a:extLst>
          </p:cNvPr>
          <p:cNvSpPr>
            <a:spLocks noGrp="1"/>
          </p:cNvSpPr>
          <p:nvPr>
            <p:ph type="sldNum" sz="quarter" idx="12"/>
          </p:nvPr>
        </p:nvSpPr>
        <p:spPr/>
        <p:txBody>
          <a:bodyPr/>
          <a:lstStyle/>
          <a:p>
            <a:fld id="{61AFCADF-D46B-2A48-BE7E-5EC4E03ACF45}" type="slidenum">
              <a:rPr lang="en-US" smtClean="0"/>
              <a:t>‹#›</a:t>
            </a:fld>
            <a:endParaRPr lang="en-US"/>
          </a:p>
        </p:txBody>
      </p:sp>
    </p:spTree>
    <p:extLst>
      <p:ext uri="{BB962C8B-B14F-4D97-AF65-F5344CB8AC3E}">
        <p14:creationId xmlns:p14="http://schemas.microsoft.com/office/powerpoint/2010/main" val="211074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3B5C-CBC5-7D45-A951-122DF8C45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A44CD-2374-714D-AC06-A1B3316F57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78300-15CB-6847-AB01-6967A110479D}"/>
              </a:ext>
            </a:extLst>
          </p:cNvPr>
          <p:cNvSpPr>
            <a:spLocks noGrp="1"/>
          </p:cNvSpPr>
          <p:nvPr>
            <p:ph type="dt" sz="half" idx="10"/>
          </p:nvPr>
        </p:nvSpPr>
        <p:spPr/>
        <p:txBody>
          <a:bodyPr/>
          <a:lstStyle/>
          <a:p>
            <a:fld id="{C8AF77B8-F098-7B45-9A5A-A625B726F4A5}" type="datetimeFigureOut">
              <a:rPr lang="en-US" smtClean="0"/>
              <a:t>5/22/20</a:t>
            </a:fld>
            <a:endParaRPr lang="en-US"/>
          </a:p>
        </p:txBody>
      </p:sp>
      <p:sp>
        <p:nvSpPr>
          <p:cNvPr id="5" name="Footer Placeholder 4">
            <a:extLst>
              <a:ext uri="{FF2B5EF4-FFF2-40B4-BE49-F238E27FC236}">
                <a16:creationId xmlns:a16="http://schemas.microsoft.com/office/drawing/2014/main" id="{DD9BD4C9-1E8F-344F-8D97-231048209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CA2DB-02F8-DD41-9AB1-71E279201904}"/>
              </a:ext>
            </a:extLst>
          </p:cNvPr>
          <p:cNvSpPr>
            <a:spLocks noGrp="1"/>
          </p:cNvSpPr>
          <p:nvPr>
            <p:ph type="sldNum" sz="quarter" idx="12"/>
          </p:nvPr>
        </p:nvSpPr>
        <p:spPr/>
        <p:txBody>
          <a:bodyPr/>
          <a:lstStyle/>
          <a:p>
            <a:fld id="{61AFCADF-D46B-2A48-BE7E-5EC4E03ACF45}" type="slidenum">
              <a:rPr lang="en-US" smtClean="0"/>
              <a:t>‹#›</a:t>
            </a:fld>
            <a:endParaRPr lang="en-US"/>
          </a:p>
        </p:txBody>
      </p:sp>
    </p:spTree>
    <p:extLst>
      <p:ext uri="{BB962C8B-B14F-4D97-AF65-F5344CB8AC3E}">
        <p14:creationId xmlns:p14="http://schemas.microsoft.com/office/powerpoint/2010/main" val="89660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5E5E-A421-B54A-9CC4-E93A0B5DE6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7340F8-1630-4849-8D1F-26957C844E58}"/>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DD7BD-45C9-8F49-94F2-538F4583B066}"/>
              </a:ext>
            </a:extLst>
          </p:cNvPr>
          <p:cNvSpPr>
            <a:spLocks noGrp="1"/>
          </p:cNvSpPr>
          <p:nvPr>
            <p:ph type="dt" sz="half" idx="10"/>
          </p:nvPr>
        </p:nvSpPr>
        <p:spPr/>
        <p:txBody>
          <a:bodyPr/>
          <a:lstStyle/>
          <a:p>
            <a:fld id="{C8AF77B8-F098-7B45-9A5A-A625B726F4A5}" type="datetimeFigureOut">
              <a:rPr lang="en-US" smtClean="0"/>
              <a:t>5/22/20</a:t>
            </a:fld>
            <a:endParaRPr lang="en-US"/>
          </a:p>
        </p:txBody>
      </p:sp>
      <p:sp>
        <p:nvSpPr>
          <p:cNvPr id="5" name="Footer Placeholder 4">
            <a:extLst>
              <a:ext uri="{FF2B5EF4-FFF2-40B4-BE49-F238E27FC236}">
                <a16:creationId xmlns:a16="http://schemas.microsoft.com/office/drawing/2014/main" id="{34024EED-4007-554D-B211-53EFE801D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E0302-6FB7-7742-A3D9-A4941EEABAA2}"/>
              </a:ext>
            </a:extLst>
          </p:cNvPr>
          <p:cNvSpPr>
            <a:spLocks noGrp="1"/>
          </p:cNvSpPr>
          <p:nvPr>
            <p:ph type="sldNum" sz="quarter" idx="12"/>
          </p:nvPr>
        </p:nvSpPr>
        <p:spPr/>
        <p:txBody>
          <a:bodyPr/>
          <a:lstStyle/>
          <a:p>
            <a:fld id="{61AFCADF-D46B-2A48-BE7E-5EC4E03ACF45}" type="slidenum">
              <a:rPr lang="en-US" smtClean="0"/>
              <a:t>‹#›</a:t>
            </a:fld>
            <a:endParaRPr lang="en-US"/>
          </a:p>
        </p:txBody>
      </p:sp>
    </p:spTree>
    <p:extLst>
      <p:ext uri="{BB962C8B-B14F-4D97-AF65-F5344CB8AC3E}">
        <p14:creationId xmlns:p14="http://schemas.microsoft.com/office/powerpoint/2010/main" val="317603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2CDC-76EB-C345-BCF8-0ECECE161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2BE92-5A68-6B4D-ACBD-53C32E137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14DF6B-CB3F-2C42-9863-34AD7A01AD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31B37B-9429-D54D-BBAE-A9A4B71E0368}"/>
              </a:ext>
            </a:extLst>
          </p:cNvPr>
          <p:cNvSpPr>
            <a:spLocks noGrp="1"/>
          </p:cNvSpPr>
          <p:nvPr>
            <p:ph type="dt" sz="half" idx="10"/>
          </p:nvPr>
        </p:nvSpPr>
        <p:spPr/>
        <p:txBody>
          <a:bodyPr/>
          <a:lstStyle/>
          <a:p>
            <a:fld id="{C8AF77B8-F098-7B45-9A5A-A625B726F4A5}" type="datetimeFigureOut">
              <a:rPr lang="en-US" smtClean="0"/>
              <a:t>5/22/20</a:t>
            </a:fld>
            <a:endParaRPr lang="en-US"/>
          </a:p>
        </p:txBody>
      </p:sp>
      <p:sp>
        <p:nvSpPr>
          <p:cNvPr id="6" name="Footer Placeholder 5">
            <a:extLst>
              <a:ext uri="{FF2B5EF4-FFF2-40B4-BE49-F238E27FC236}">
                <a16:creationId xmlns:a16="http://schemas.microsoft.com/office/drawing/2014/main" id="{1EB2DD1B-5479-2948-9BFC-AF11EE920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CA530-C65D-464A-B2EC-714C5616318B}"/>
              </a:ext>
            </a:extLst>
          </p:cNvPr>
          <p:cNvSpPr>
            <a:spLocks noGrp="1"/>
          </p:cNvSpPr>
          <p:nvPr>
            <p:ph type="sldNum" sz="quarter" idx="12"/>
          </p:nvPr>
        </p:nvSpPr>
        <p:spPr/>
        <p:txBody>
          <a:bodyPr/>
          <a:lstStyle/>
          <a:p>
            <a:fld id="{61AFCADF-D46B-2A48-BE7E-5EC4E03ACF45}" type="slidenum">
              <a:rPr lang="en-US" smtClean="0"/>
              <a:t>‹#›</a:t>
            </a:fld>
            <a:endParaRPr lang="en-US"/>
          </a:p>
        </p:txBody>
      </p:sp>
    </p:spTree>
    <p:extLst>
      <p:ext uri="{BB962C8B-B14F-4D97-AF65-F5344CB8AC3E}">
        <p14:creationId xmlns:p14="http://schemas.microsoft.com/office/powerpoint/2010/main" val="358589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14EF-3692-3D4F-9C15-C57A7C0853A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2D004F-5BEA-AD4C-92AE-B9CD260DE76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828D05-F21B-2540-90B7-9B5AEAC3629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4B9D05-A174-DC43-9AA9-EF92D8C7856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4C6F4-E942-BA46-84C8-25D7B7039DA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4FCB2B-08B4-C94C-81B5-2DF628613D7B}"/>
              </a:ext>
            </a:extLst>
          </p:cNvPr>
          <p:cNvSpPr>
            <a:spLocks noGrp="1"/>
          </p:cNvSpPr>
          <p:nvPr>
            <p:ph type="dt" sz="half" idx="10"/>
          </p:nvPr>
        </p:nvSpPr>
        <p:spPr/>
        <p:txBody>
          <a:bodyPr/>
          <a:lstStyle/>
          <a:p>
            <a:fld id="{C8AF77B8-F098-7B45-9A5A-A625B726F4A5}" type="datetimeFigureOut">
              <a:rPr lang="en-US" smtClean="0"/>
              <a:t>5/22/20</a:t>
            </a:fld>
            <a:endParaRPr lang="en-US"/>
          </a:p>
        </p:txBody>
      </p:sp>
      <p:sp>
        <p:nvSpPr>
          <p:cNvPr id="8" name="Footer Placeholder 7">
            <a:extLst>
              <a:ext uri="{FF2B5EF4-FFF2-40B4-BE49-F238E27FC236}">
                <a16:creationId xmlns:a16="http://schemas.microsoft.com/office/drawing/2014/main" id="{F468FE85-9FF3-9748-8346-CB5A2A0392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C8D598-DE5E-E449-936F-FE313BFE86F5}"/>
              </a:ext>
            </a:extLst>
          </p:cNvPr>
          <p:cNvSpPr>
            <a:spLocks noGrp="1"/>
          </p:cNvSpPr>
          <p:nvPr>
            <p:ph type="sldNum" sz="quarter" idx="12"/>
          </p:nvPr>
        </p:nvSpPr>
        <p:spPr/>
        <p:txBody>
          <a:bodyPr/>
          <a:lstStyle/>
          <a:p>
            <a:fld id="{61AFCADF-D46B-2A48-BE7E-5EC4E03ACF45}" type="slidenum">
              <a:rPr lang="en-US" smtClean="0"/>
              <a:t>‹#›</a:t>
            </a:fld>
            <a:endParaRPr lang="en-US"/>
          </a:p>
        </p:txBody>
      </p:sp>
    </p:spTree>
    <p:extLst>
      <p:ext uri="{BB962C8B-B14F-4D97-AF65-F5344CB8AC3E}">
        <p14:creationId xmlns:p14="http://schemas.microsoft.com/office/powerpoint/2010/main" val="355112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C11E-091C-2448-BB57-FC7CE0E0F7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D8D505-03A5-7640-91AE-6681A08313F7}"/>
              </a:ext>
            </a:extLst>
          </p:cNvPr>
          <p:cNvSpPr>
            <a:spLocks noGrp="1"/>
          </p:cNvSpPr>
          <p:nvPr>
            <p:ph type="dt" sz="half" idx="10"/>
          </p:nvPr>
        </p:nvSpPr>
        <p:spPr/>
        <p:txBody>
          <a:bodyPr/>
          <a:lstStyle/>
          <a:p>
            <a:fld id="{C8AF77B8-F098-7B45-9A5A-A625B726F4A5}" type="datetimeFigureOut">
              <a:rPr lang="en-US" smtClean="0"/>
              <a:t>5/22/20</a:t>
            </a:fld>
            <a:endParaRPr lang="en-US"/>
          </a:p>
        </p:txBody>
      </p:sp>
      <p:sp>
        <p:nvSpPr>
          <p:cNvPr id="4" name="Footer Placeholder 3">
            <a:extLst>
              <a:ext uri="{FF2B5EF4-FFF2-40B4-BE49-F238E27FC236}">
                <a16:creationId xmlns:a16="http://schemas.microsoft.com/office/drawing/2014/main" id="{D58D6021-AFDF-064B-89D4-C8E7B4FD80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DEB9D7-34AD-9C42-B721-056DCE5DA794}"/>
              </a:ext>
            </a:extLst>
          </p:cNvPr>
          <p:cNvSpPr>
            <a:spLocks noGrp="1"/>
          </p:cNvSpPr>
          <p:nvPr>
            <p:ph type="sldNum" sz="quarter" idx="12"/>
          </p:nvPr>
        </p:nvSpPr>
        <p:spPr/>
        <p:txBody>
          <a:bodyPr/>
          <a:lstStyle/>
          <a:p>
            <a:fld id="{61AFCADF-D46B-2A48-BE7E-5EC4E03ACF45}" type="slidenum">
              <a:rPr lang="en-US" smtClean="0"/>
              <a:t>‹#›</a:t>
            </a:fld>
            <a:endParaRPr lang="en-US"/>
          </a:p>
        </p:txBody>
      </p:sp>
    </p:spTree>
    <p:extLst>
      <p:ext uri="{BB962C8B-B14F-4D97-AF65-F5344CB8AC3E}">
        <p14:creationId xmlns:p14="http://schemas.microsoft.com/office/powerpoint/2010/main" val="370647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764C1-4691-1048-A207-D3D38DDF72AD}"/>
              </a:ext>
            </a:extLst>
          </p:cNvPr>
          <p:cNvSpPr>
            <a:spLocks noGrp="1"/>
          </p:cNvSpPr>
          <p:nvPr>
            <p:ph type="dt" sz="half" idx="10"/>
          </p:nvPr>
        </p:nvSpPr>
        <p:spPr/>
        <p:txBody>
          <a:bodyPr/>
          <a:lstStyle/>
          <a:p>
            <a:fld id="{C8AF77B8-F098-7B45-9A5A-A625B726F4A5}" type="datetimeFigureOut">
              <a:rPr lang="en-US" smtClean="0"/>
              <a:t>5/22/20</a:t>
            </a:fld>
            <a:endParaRPr lang="en-US"/>
          </a:p>
        </p:txBody>
      </p:sp>
      <p:sp>
        <p:nvSpPr>
          <p:cNvPr id="3" name="Footer Placeholder 2">
            <a:extLst>
              <a:ext uri="{FF2B5EF4-FFF2-40B4-BE49-F238E27FC236}">
                <a16:creationId xmlns:a16="http://schemas.microsoft.com/office/drawing/2014/main" id="{BC0EA75C-F049-8D4C-B302-4287053750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5996A-C8AC-4F46-BEBD-72C673D465BC}"/>
              </a:ext>
            </a:extLst>
          </p:cNvPr>
          <p:cNvSpPr>
            <a:spLocks noGrp="1"/>
          </p:cNvSpPr>
          <p:nvPr>
            <p:ph type="sldNum" sz="quarter" idx="12"/>
          </p:nvPr>
        </p:nvSpPr>
        <p:spPr/>
        <p:txBody>
          <a:bodyPr/>
          <a:lstStyle/>
          <a:p>
            <a:fld id="{61AFCADF-D46B-2A48-BE7E-5EC4E03ACF45}" type="slidenum">
              <a:rPr lang="en-US" smtClean="0"/>
              <a:t>‹#›</a:t>
            </a:fld>
            <a:endParaRPr lang="en-US"/>
          </a:p>
        </p:txBody>
      </p:sp>
    </p:spTree>
    <p:extLst>
      <p:ext uri="{BB962C8B-B14F-4D97-AF65-F5344CB8AC3E}">
        <p14:creationId xmlns:p14="http://schemas.microsoft.com/office/powerpoint/2010/main" val="394670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927C-B78D-724C-A6FA-C986BDE49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B6BE52-32A9-EC44-B7EA-3BED7226D9A4}"/>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F74C33-C2A6-DC41-80DD-0EA3BF2A8C7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0B43D-4CDD-3E47-A71E-5DC0CB7B18BF}"/>
              </a:ext>
            </a:extLst>
          </p:cNvPr>
          <p:cNvSpPr>
            <a:spLocks noGrp="1"/>
          </p:cNvSpPr>
          <p:nvPr>
            <p:ph type="dt" sz="half" idx="10"/>
          </p:nvPr>
        </p:nvSpPr>
        <p:spPr/>
        <p:txBody>
          <a:bodyPr/>
          <a:lstStyle/>
          <a:p>
            <a:fld id="{C8AF77B8-F098-7B45-9A5A-A625B726F4A5}" type="datetimeFigureOut">
              <a:rPr lang="en-US" smtClean="0"/>
              <a:t>5/22/20</a:t>
            </a:fld>
            <a:endParaRPr lang="en-US"/>
          </a:p>
        </p:txBody>
      </p:sp>
      <p:sp>
        <p:nvSpPr>
          <p:cNvPr id="6" name="Footer Placeholder 5">
            <a:extLst>
              <a:ext uri="{FF2B5EF4-FFF2-40B4-BE49-F238E27FC236}">
                <a16:creationId xmlns:a16="http://schemas.microsoft.com/office/drawing/2014/main" id="{B267B593-5A71-AE47-862F-11DF0B79E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B9393-CD48-5543-915B-B6FF72E658FC}"/>
              </a:ext>
            </a:extLst>
          </p:cNvPr>
          <p:cNvSpPr>
            <a:spLocks noGrp="1"/>
          </p:cNvSpPr>
          <p:nvPr>
            <p:ph type="sldNum" sz="quarter" idx="12"/>
          </p:nvPr>
        </p:nvSpPr>
        <p:spPr/>
        <p:txBody>
          <a:bodyPr/>
          <a:lstStyle/>
          <a:p>
            <a:fld id="{61AFCADF-D46B-2A48-BE7E-5EC4E03ACF45}" type="slidenum">
              <a:rPr lang="en-US" smtClean="0"/>
              <a:t>‹#›</a:t>
            </a:fld>
            <a:endParaRPr lang="en-US"/>
          </a:p>
        </p:txBody>
      </p:sp>
    </p:spTree>
    <p:extLst>
      <p:ext uri="{BB962C8B-B14F-4D97-AF65-F5344CB8AC3E}">
        <p14:creationId xmlns:p14="http://schemas.microsoft.com/office/powerpoint/2010/main" val="301416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BD0C-6002-764C-B84B-F76CEFF2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098A38-39DE-2C47-97AF-6E224EE33800}"/>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A3915FA0-42CA-084C-A2DF-48A244E52F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38534-FA02-1344-8CF6-25C63F89AA74}"/>
              </a:ext>
            </a:extLst>
          </p:cNvPr>
          <p:cNvSpPr>
            <a:spLocks noGrp="1"/>
          </p:cNvSpPr>
          <p:nvPr>
            <p:ph type="dt" sz="half" idx="10"/>
          </p:nvPr>
        </p:nvSpPr>
        <p:spPr/>
        <p:txBody>
          <a:bodyPr/>
          <a:lstStyle/>
          <a:p>
            <a:fld id="{C8AF77B8-F098-7B45-9A5A-A625B726F4A5}" type="datetimeFigureOut">
              <a:rPr lang="en-US" smtClean="0"/>
              <a:t>5/22/20</a:t>
            </a:fld>
            <a:endParaRPr lang="en-US"/>
          </a:p>
        </p:txBody>
      </p:sp>
      <p:sp>
        <p:nvSpPr>
          <p:cNvPr id="6" name="Footer Placeholder 5">
            <a:extLst>
              <a:ext uri="{FF2B5EF4-FFF2-40B4-BE49-F238E27FC236}">
                <a16:creationId xmlns:a16="http://schemas.microsoft.com/office/drawing/2014/main" id="{CB86571F-C3A8-2840-8C08-C38612BD2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A5718-BEA6-9141-9548-6F86A086FDAC}"/>
              </a:ext>
            </a:extLst>
          </p:cNvPr>
          <p:cNvSpPr>
            <a:spLocks noGrp="1"/>
          </p:cNvSpPr>
          <p:nvPr>
            <p:ph type="sldNum" sz="quarter" idx="12"/>
          </p:nvPr>
        </p:nvSpPr>
        <p:spPr/>
        <p:txBody>
          <a:bodyPr/>
          <a:lstStyle/>
          <a:p>
            <a:fld id="{61AFCADF-D46B-2A48-BE7E-5EC4E03ACF45}" type="slidenum">
              <a:rPr lang="en-US" smtClean="0"/>
              <a:t>‹#›</a:t>
            </a:fld>
            <a:endParaRPr lang="en-US"/>
          </a:p>
        </p:txBody>
      </p:sp>
    </p:spTree>
    <p:extLst>
      <p:ext uri="{BB962C8B-B14F-4D97-AF65-F5344CB8AC3E}">
        <p14:creationId xmlns:p14="http://schemas.microsoft.com/office/powerpoint/2010/main" val="38762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91DFA1-08FA-D049-95D2-B1095E02DE5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1F347F-1223-D74B-A098-45B432ED8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27A7F-AF99-FC46-9142-E68D9FEC182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F77B8-F098-7B45-9A5A-A625B726F4A5}" type="datetimeFigureOut">
              <a:rPr lang="en-US" smtClean="0"/>
              <a:t>5/22/20</a:t>
            </a:fld>
            <a:endParaRPr lang="en-US"/>
          </a:p>
        </p:txBody>
      </p:sp>
      <p:sp>
        <p:nvSpPr>
          <p:cNvPr id="5" name="Footer Placeholder 4">
            <a:extLst>
              <a:ext uri="{FF2B5EF4-FFF2-40B4-BE49-F238E27FC236}">
                <a16:creationId xmlns:a16="http://schemas.microsoft.com/office/drawing/2014/main" id="{D8875AD7-FCBC-3D4A-937D-0F120AF2F2A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6EFF39-753A-4748-AC6D-C8DB9DD7EC7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FCADF-D46B-2A48-BE7E-5EC4E03ACF45}" type="slidenum">
              <a:rPr lang="en-US" smtClean="0"/>
              <a:t>‹#›</a:t>
            </a:fld>
            <a:endParaRPr lang="en-US"/>
          </a:p>
        </p:txBody>
      </p:sp>
    </p:spTree>
    <p:extLst>
      <p:ext uri="{BB962C8B-B14F-4D97-AF65-F5344CB8AC3E}">
        <p14:creationId xmlns:p14="http://schemas.microsoft.com/office/powerpoint/2010/main" val="268060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ctsdata.uky.edu/membership/"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file:////var/folders/cn/zw27b70j0nl_26w158ftjnf40000gn/T/com.microsoft.Word/WebArchiveCopyPasteTempFiles/4LePoLhNpvSFwAAAAASUVORK5CYII="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CCTSNavigators@uky.ed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da.gov/media/136238/download" TargetMode="External"/><Relationship Id="rId2" Type="http://schemas.openxmlformats.org/officeDocument/2006/relationships/hyperlink" Target="https://www.research.uky.edu/uploads/ori-d1540000-ori-best-practices-remote-informed-consent-pdf"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ccts.uky.edu/news/new-covid-19-biobank-uk-will-support-research" TargetMode="External"/><Relationship Id="rId4" Type="http://schemas.openxmlformats.org/officeDocument/2006/relationships/hyperlink" Target="https://www.youtube.com/watch?v=Iq1whMO3z1I&amp;feature=youtu.b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mailto:Roxane.poskin@uky.edu" TargetMode="External"/><Relationship Id="rId2" Type="http://schemas.openxmlformats.org/officeDocument/2006/relationships/hyperlink" Target="https://www.researchmatch.org/?rm=ccts.uky"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file:////var/folders/cn/zw27b70j0nl_26w158ftjnf40000gn/T/com.microsoft.Word/WebArchiveCopyPasteTempFiles/4PSbA8hfJy66gAAAAASUVORK5CYII="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file:////var/folders/cn/zw27b70j0nl_26w158ftjnf40000gn/T/com.microsoft.Word/WebArchiveCopyPasteTempFiles/4PSbA8hfJy66gAAAAASUVORK5CYII="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redcap.uky.edu/redcap/index.php"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0D0D2A-3D81-AE4B-9682-540198429906}"/>
              </a:ext>
            </a:extLst>
          </p:cNvPr>
          <p:cNvSpPr/>
          <p:nvPr/>
        </p:nvSpPr>
        <p:spPr>
          <a:xfrm>
            <a:off x="445695" y="1405835"/>
            <a:ext cx="10403537" cy="7879080"/>
          </a:xfrm>
          <a:prstGeom prst="rect">
            <a:avLst/>
          </a:prstGeom>
        </p:spPr>
        <p:txBody>
          <a:bodyPr wrap="square">
            <a:spAutoFit/>
          </a:bodyPr>
          <a:lstStyle/>
          <a:p>
            <a:pPr fontAlgn="base"/>
            <a:r>
              <a:rPr lang="en-US" sz="4800" b="1" dirty="0">
                <a:solidFill>
                  <a:srgbClr val="0070C0"/>
                </a:solidFill>
                <a:ea typeface="Times New Roman" panose="02020603050405020304" pitchFamily="18" charset="0"/>
                <a:cs typeface="Calibri" panose="020F0502020204030204" pitchFamily="34" charset="0"/>
              </a:rPr>
              <a:t>INSTRUCTIONS and LINKS </a:t>
            </a:r>
            <a:br>
              <a:rPr lang="en-US" sz="4800" b="1" dirty="0">
                <a:solidFill>
                  <a:srgbClr val="0070C0"/>
                </a:solidFill>
                <a:ea typeface="Times New Roman" panose="02020603050405020304" pitchFamily="18" charset="0"/>
                <a:cs typeface="Calibri" panose="020F0502020204030204" pitchFamily="34" charset="0"/>
              </a:rPr>
            </a:br>
            <a:endParaRPr lang="en-US" b="1" dirty="0">
              <a:solidFill>
                <a:srgbClr val="0070C0"/>
              </a:solidFill>
              <a:effectLst/>
              <a:ea typeface="Times New Roman" panose="02020603050405020304" pitchFamily="18" charset="0"/>
              <a:cs typeface="Calibri" panose="020F0502020204030204" pitchFamily="34" charset="0"/>
            </a:endParaRPr>
          </a:p>
          <a:p>
            <a:pPr marL="571500" indent="-571500" fontAlgn="base">
              <a:buFont typeface="Arial" panose="020B0604020202020204" pitchFamily="34" charset="0"/>
              <a:buChar char="•"/>
            </a:pPr>
            <a:r>
              <a:rPr lang="en-US" sz="3200" b="1" dirty="0" err="1">
                <a:ea typeface="Times New Roman" panose="02020603050405020304" pitchFamily="18" charset="0"/>
                <a:cs typeface="Calibri" panose="020F0502020204030204" pitchFamily="34" charset="0"/>
              </a:rPr>
              <a:t>REDCap</a:t>
            </a:r>
            <a:r>
              <a:rPr lang="en-US" sz="3200" b="1" dirty="0">
                <a:ea typeface="Times New Roman" panose="02020603050405020304" pitchFamily="18" charset="0"/>
                <a:cs typeface="Calibri" panose="020F0502020204030204" pitchFamily="34" charset="0"/>
              </a:rPr>
              <a:t> Remote Informed Consents</a:t>
            </a:r>
          </a:p>
          <a:p>
            <a:pPr lvl="1" fontAlgn="base"/>
            <a:r>
              <a:rPr lang="en-US" sz="3200" b="1" dirty="0">
                <a:ea typeface="Times New Roman" panose="02020603050405020304" pitchFamily="18" charset="0"/>
                <a:cs typeface="Calibri" panose="020F0502020204030204" pitchFamily="34" charset="0"/>
              </a:rPr>
              <a:t>    - Remote consenting process</a:t>
            </a:r>
          </a:p>
          <a:p>
            <a:pPr lvl="1" fontAlgn="base"/>
            <a:endParaRPr lang="en-US" sz="3200" b="1" dirty="0">
              <a:effectLst/>
              <a:ea typeface="Times New Roman" panose="02020603050405020304" pitchFamily="18" charset="0"/>
              <a:cs typeface="Calibri" panose="020F0502020204030204" pitchFamily="34" charset="0"/>
            </a:endParaRPr>
          </a:p>
          <a:p>
            <a:pPr marL="571500" indent="-571500" fontAlgn="base">
              <a:buFont typeface="Arial" panose="020B0604020202020204" pitchFamily="34" charset="0"/>
              <a:buChar char="•"/>
            </a:pPr>
            <a:r>
              <a:rPr lang="en-US" sz="3200" b="1" dirty="0" err="1">
                <a:effectLst/>
                <a:ea typeface="Times New Roman" panose="02020603050405020304" pitchFamily="18" charset="0"/>
                <a:cs typeface="Calibri" panose="020F0502020204030204" pitchFamily="34" charset="0"/>
              </a:rPr>
              <a:t>REDCap</a:t>
            </a:r>
            <a:r>
              <a:rPr lang="en-US" sz="3200" b="1" dirty="0">
                <a:effectLst/>
                <a:ea typeface="Times New Roman" panose="02020603050405020304" pitchFamily="18" charset="0"/>
                <a:cs typeface="Calibri" panose="020F0502020204030204" pitchFamily="34" charset="0"/>
              </a:rPr>
              <a:t> Pre-screening Potential Subjects </a:t>
            </a:r>
          </a:p>
          <a:p>
            <a:pPr fontAlgn="base"/>
            <a:r>
              <a:rPr lang="en-US" sz="3200" b="1" dirty="0">
                <a:ea typeface="Times New Roman" panose="02020603050405020304" pitchFamily="18" charset="0"/>
                <a:cs typeface="Calibri" panose="020F0502020204030204" pitchFamily="34" charset="0"/>
              </a:rPr>
              <a:t>	- </a:t>
            </a:r>
            <a:r>
              <a:rPr lang="en-US" sz="3200" b="1" dirty="0">
                <a:effectLst/>
                <a:ea typeface="Times New Roman" panose="02020603050405020304" pitchFamily="18" charset="0"/>
                <a:cs typeface="Calibri" panose="020F0502020204030204" pitchFamily="34" charset="0"/>
              </a:rPr>
              <a:t>To Determine Eligibility</a:t>
            </a:r>
          </a:p>
          <a:p>
            <a:pPr fontAlgn="base"/>
            <a:endParaRPr lang="en-US" sz="4000" b="1" dirty="0">
              <a:solidFill>
                <a:srgbClr val="0070C0"/>
              </a:solidFill>
              <a:ea typeface="Times New Roman" panose="02020603050405020304" pitchFamily="18" charset="0"/>
              <a:cs typeface="Calibri" panose="020F0502020204030204" pitchFamily="34" charset="0"/>
            </a:endParaRPr>
          </a:p>
          <a:p>
            <a:pPr fontAlgn="base"/>
            <a:endParaRPr lang="en-US" sz="4800" b="1" dirty="0">
              <a:solidFill>
                <a:srgbClr val="0070C0"/>
              </a:solidFill>
              <a:ea typeface="Times New Roman" panose="02020603050405020304" pitchFamily="18" charset="0"/>
              <a:cs typeface="Calibri" panose="020F0502020204030204" pitchFamily="34" charset="0"/>
            </a:endParaRPr>
          </a:p>
          <a:p>
            <a:pPr fontAlgn="base"/>
            <a:endParaRPr lang="en-US" sz="3600" b="1" dirty="0">
              <a:solidFill>
                <a:srgbClr val="0070C0"/>
              </a:solidFill>
              <a:ea typeface="Times New Roman" panose="02020603050405020304" pitchFamily="18" charset="0"/>
              <a:cs typeface="Calibri" panose="020F0502020204030204" pitchFamily="34" charset="0"/>
            </a:endParaRPr>
          </a:p>
          <a:p>
            <a:pPr fontAlgn="base"/>
            <a:endParaRPr lang="en-US" sz="3600" dirty="0">
              <a:ea typeface="Times New Roman" panose="02020603050405020304" pitchFamily="18" charset="0"/>
              <a:cs typeface="Calibri" panose="020F0502020204030204" pitchFamily="34" charset="0"/>
            </a:endParaRPr>
          </a:p>
          <a:p>
            <a:pPr fontAlgn="base"/>
            <a:r>
              <a:rPr lang="en-US" sz="3600" dirty="0">
                <a:ea typeface="Times New Roman" panose="02020603050405020304" pitchFamily="18" charset="0"/>
                <a:cs typeface="Calibri" panose="020F0502020204030204" pitchFamily="34" charset="0"/>
              </a:rPr>
              <a:t> </a:t>
            </a:r>
            <a:endParaRPr lang="en-US" sz="3200" dirty="0">
              <a:effectLst/>
              <a:ea typeface="Times New Roman" panose="02020603050405020304" pitchFamily="18" charset="0"/>
            </a:endParaRPr>
          </a:p>
          <a:p>
            <a:pPr fontAlgn="base"/>
            <a:r>
              <a:rPr lang="en-US" sz="2800" dirty="0">
                <a:ea typeface="Times New Roman" panose="02020603050405020304" pitchFamily="18" charset="0"/>
                <a:cs typeface="Calibri" panose="020F0502020204030204" pitchFamily="34" charset="0"/>
              </a:rPr>
              <a:t> </a:t>
            </a:r>
            <a:endParaRPr lang="en-US" sz="3200" dirty="0">
              <a:effectLst/>
              <a:ea typeface="Times New Roman" panose="02020603050405020304" pitchFamily="18" charset="0"/>
            </a:endParaRPr>
          </a:p>
          <a:p>
            <a:pPr fontAlgn="base"/>
            <a:r>
              <a:rPr lang="en-US" sz="2800" dirty="0">
                <a:ea typeface="Times New Roman" panose="02020603050405020304" pitchFamily="18" charset="0"/>
                <a:cs typeface="Calibri" panose="020F0502020204030204" pitchFamily="34" charset="0"/>
              </a:rPr>
              <a:t> </a:t>
            </a:r>
            <a:endParaRPr lang="en-US" sz="3200" dirty="0">
              <a:effectLst/>
              <a:ea typeface="Times New Roman" panose="02020603050405020304" pitchFamily="18" charset="0"/>
            </a:endParaRPr>
          </a:p>
          <a:p>
            <a:pPr fontAlgn="base"/>
            <a:r>
              <a:rPr lang="en-US" sz="2800" dirty="0">
                <a:ea typeface="Times New Roman" panose="02020603050405020304" pitchFamily="18" charset="0"/>
                <a:cs typeface="Calibri" panose="020F0502020204030204" pitchFamily="34" charset="0"/>
              </a:rPr>
              <a:t> </a:t>
            </a:r>
            <a:endParaRPr lang="en-US" sz="3600" dirty="0">
              <a:effectLst/>
              <a:ea typeface="Times New Roman" panose="02020603050405020304" pitchFamily="18" charset="0"/>
            </a:endParaRPr>
          </a:p>
        </p:txBody>
      </p:sp>
      <p:pic>
        <p:nvPicPr>
          <p:cNvPr id="12" name="Picture 11">
            <a:extLst>
              <a:ext uri="{FF2B5EF4-FFF2-40B4-BE49-F238E27FC236}">
                <a16:creationId xmlns:a16="http://schemas.microsoft.com/office/drawing/2014/main" id="{61432B78-65BB-374E-A7D7-1DE531015EA8}"/>
              </a:ext>
            </a:extLst>
          </p:cNvPr>
          <p:cNvPicPr>
            <a:picLocks noChangeAspect="1"/>
          </p:cNvPicPr>
          <p:nvPr/>
        </p:nvPicPr>
        <p:blipFill>
          <a:blip r:embed="rId3"/>
          <a:stretch>
            <a:fillRect/>
          </a:stretch>
        </p:blipFill>
        <p:spPr>
          <a:xfrm>
            <a:off x="-11326" y="9904"/>
            <a:ext cx="12214652" cy="1191986"/>
          </a:xfrm>
          <a:prstGeom prst="rect">
            <a:avLst/>
          </a:prstGeom>
        </p:spPr>
      </p:pic>
      <p:sp>
        <p:nvSpPr>
          <p:cNvPr id="4" name="Rectangle 3">
            <a:extLst>
              <a:ext uri="{FF2B5EF4-FFF2-40B4-BE49-F238E27FC236}">
                <a16:creationId xmlns:a16="http://schemas.microsoft.com/office/drawing/2014/main" id="{B76492D3-AE91-7B4C-B0DD-C772EF24DA96}"/>
              </a:ext>
            </a:extLst>
          </p:cNvPr>
          <p:cNvSpPr/>
          <p:nvPr/>
        </p:nvSpPr>
        <p:spPr>
          <a:xfrm>
            <a:off x="445695" y="5580189"/>
            <a:ext cx="9321157" cy="1015663"/>
          </a:xfrm>
          <a:prstGeom prst="rect">
            <a:avLst/>
          </a:prstGeom>
        </p:spPr>
        <p:txBody>
          <a:bodyPr wrap="square">
            <a:spAutoFit/>
          </a:bodyPr>
          <a:lstStyle/>
          <a:p>
            <a:pPr fontAlgn="base"/>
            <a:r>
              <a:rPr lang="en-US" sz="2400" b="1" dirty="0" err="1">
                <a:solidFill>
                  <a:srgbClr val="0070C0"/>
                </a:solidFill>
                <a:ea typeface="Times New Roman" panose="02020603050405020304" pitchFamily="18" charset="0"/>
                <a:cs typeface="Calibri" panose="020F0502020204030204" pitchFamily="34" charset="0"/>
              </a:rPr>
              <a:t>REDCap</a:t>
            </a:r>
            <a:r>
              <a:rPr lang="en-US" sz="2400" b="1" dirty="0">
                <a:solidFill>
                  <a:srgbClr val="0070C0"/>
                </a:solidFill>
                <a:ea typeface="Times New Roman" panose="02020603050405020304" pitchFamily="18" charset="0"/>
                <a:cs typeface="Calibri" panose="020F0502020204030204" pitchFamily="34" charset="0"/>
              </a:rPr>
              <a:t> Account</a:t>
            </a:r>
          </a:p>
          <a:p>
            <a:pPr fontAlgn="base"/>
            <a:r>
              <a:rPr lang="en-US" dirty="0">
                <a:ea typeface="Times New Roman" panose="02020603050405020304" pitchFamily="18" charset="0"/>
                <a:cs typeface="Calibri" panose="020F0502020204030204" pitchFamily="34" charset="0"/>
              </a:rPr>
              <a:t>To begin complete a CCTS Service Request Form and select </a:t>
            </a:r>
            <a:r>
              <a:rPr lang="en-US" dirty="0" err="1">
                <a:ea typeface="Times New Roman" panose="02020603050405020304" pitchFamily="18" charset="0"/>
                <a:cs typeface="Calibri" panose="020F0502020204030204" pitchFamily="34" charset="0"/>
              </a:rPr>
              <a:t>REDCap</a:t>
            </a:r>
            <a:r>
              <a:rPr lang="en-US" dirty="0">
                <a:ea typeface="Times New Roman" panose="02020603050405020304" pitchFamily="18" charset="0"/>
                <a:cs typeface="Calibri" panose="020F0502020204030204" pitchFamily="34" charset="0"/>
              </a:rPr>
              <a:t> account</a:t>
            </a:r>
          </a:p>
          <a:p>
            <a:pPr fontAlgn="base"/>
            <a:r>
              <a:rPr lang="en-US" dirty="0">
                <a:solidFill>
                  <a:srgbClr val="0070C0"/>
                </a:solidFill>
                <a:ea typeface="Times New Roman" panose="02020603050405020304" pitchFamily="18" charset="0"/>
                <a:cs typeface="Calibri" panose="020F0502020204030204" pitchFamily="34" charset="0"/>
                <a:hlinkClick r:id="rId4"/>
              </a:rPr>
              <a:t>https://</a:t>
            </a:r>
            <a:r>
              <a:rPr lang="en-US" dirty="0" err="1">
                <a:solidFill>
                  <a:srgbClr val="0070C0"/>
                </a:solidFill>
                <a:ea typeface="Times New Roman" panose="02020603050405020304" pitchFamily="18" charset="0"/>
                <a:cs typeface="Calibri" panose="020F0502020204030204" pitchFamily="34" charset="0"/>
                <a:hlinkClick r:id="rId4"/>
              </a:rPr>
              <a:t>cctsdata.uky.edu</a:t>
            </a:r>
            <a:r>
              <a:rPr lang="en-US" dirty="0">
                <a:solidFill>
                  <a:srgbClr val="0070C0"/>
                </a:solidFill>
                <a:ea typeface="Times New Roman" panose="02020603050405020304" pitchFamily="18" charset="0"/>
                <a:cs typeface="Calibri" panose="020F0502020204030204" pitchFamily="34" charset="0"/>
                <a:hlinkClick r:id="rId4"/>
              </a:rPr>
              <a:t>/membership/</a:t>
            </a:r>
            <a:endParaRPr lang="en-US" dirty="0">
              <a:solidFill>
                <a:srgbClr val="0070C0"/>
              </a:solidFill>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2816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75B4C82-F1E9-D446-90A7-B5EA308B12FF}"/>
              </a:ext>
            </a:extLst>
          </p:cNvPr>
          <p:cNvPicPr>
            <a:picLocks noChangeAspect="1"/>
          </p:cNvPicPr>
          <p:nvPr/>
        </p:nvPicPr>
        <p:blipFill>
          <a:blip r:embed="rId2"/>
          <a:stretch>
            <a:fillRect/>
          </a:stretch>
        </p:blipFill>
        <p:spPr>
          <a:xfrm>
            <a:off x="2634483" y="308918"/>
            <a:ext cx="8974256" cy="6240163"/>
          </a:xfrm>
          <a:prstGeom prst="rect">
            <a:avLst/>
          </a:prstGeom>
        </p:spPr>
      </p:pic>
      <p:sp>
        <p:nvSpPr>
          <p:cNvPr id="9" name="TextBox 8">
            <a:extLst>
              <a:ext uri="{FF2B5EF4-FFF2-40B4-BE49-F238E27FC236}">
                <a16:creationId xmlns:a16="http://schemas.microsoft.com/office/drawing/2014/main" id="{790E976F-BC6B-5E41-B26A-D53F1D762CE4}"/>
              </a:ext>
            </a:extLst>
          </p:cNvPr>
          <p:cNvSpPr txBox="1"/>
          <p:nvPr/>
        </p:nvSpPr>
        <p:spPr>
          <a:xfrm>
            <a:off x="113727" y="731626"/>
            <a:ext cx="2615203" cy="1200329"/>
          </a:xfrm>
          <a:prstGeom prst="rect">
            <a:avLst/>
          </a:prstGeom>
          <a:noFill/>
        </p:spPr>
        <p:txBody>
          <a:bodyPr wrap="none" rtlCol="0">
            <a:spAutoFit/>
          </a:bodyPr>
          <a:lstStyle/>
          <a:p>
            <a:r>
              <a:rPr lang="en-US" b="1" dirty="0">
                <a:solidFill>
                  <a:srgbClr val="0070C0"/>
                </a:solidFill>
              </a:rPr>
              <a:t>Add your study questions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22462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27EA21C7-23C3-AF41-9EE3-6DEA6FA14EA4}"/>
              </a:ext>
            </a:extLst>
          </p:cNvPr>
          <p:cNvPicPr>
            <a:picLocks noChangeAspect="1"/>
          </p:cNvPicPr>
          <p:nvPr/>
        </p:nvPicPr>
        <p:blipFill rotWithShape="1">
          <a:blip r:embed="rId2"/>
          <a:srcRect b="10747"/>
          <a:stretch/>
        </p:blipFill>
        <p:spPr>
          <a:xfrm>
            <a:off x="2511033" y="533947"/>
            <a:ext cx="9549161" cy="6089275"/>
          </a:xfrm>
          <a:prstGeom prst="rect">
            <a:avLst/>
          </a:prstGeom>
        </p:spPr>
      </p:pic>
    </p:spTree>
    <p:extLst>
      <p:ext uri="{BB962C8B-B14F-4D97-AF65-F5344CB8AC3E}">
        <p14:creationId xmlns:p14="http://schemas.microsoft.com/office/powerpoint/2010/main" val="62160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E2FE5C-487F-0644-BADE-F2BC464F9F38}"/>
              </a:ext>
            </a:extLst>
          </p:cNvPr>
          <p:cNvSpPr>
            <a:spLocks noChangeArrowheads="1"/>
          </p:cNvSpPr>
          <p:nvPr/>
        </p:nvSpPr>
        <p:spPr bwMode="auto">
          <a:xfrm>
            <a:off x="294291" y="238783"/>
            <a:ext cx="1176078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14400"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91440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1" i="0" u="none" strike="noStrike" cap="none" normalizeH="0" baseline="0" dirty="0">
                <a:ln>
                  <a:noFill/>
                </a:ln>
                <a:solidFill>
                  <a:srgbClr val="2E74B5"/>
                </a:solidFill>
                <a:effectLst/>
                <a:latin typeface="+mn-lt"/>
                <a:ea typeface="Times New Roman" panose="02020603050405020304" pitchFamily="18" charset="0"/>
              </a:rPr>
              <a:t>Permission to contact survey questions</a:t>
            </a:r>
            <a:r>
              <a:rPr kumimoji="0" lang="en-US" altLang="en-US" sz="2400" b="1" i="0" u="none" strike="noStrike" cap="none" normalizeH="0" baseline="0" dirty="0">
                <a:ln>
                  <a:noFill/>
                </a:ln>
                <a:solidFill>
                  <a:srgbClr val="2E74B5"/>
                </a:solidFill>
                <a:effectLst/>
                <a:latin typeface="+mn-lt"/>
                <a:ea typeface="Times New Roman" panose="02020603050405020304" pitchFamily="18" charset="0"/>
                <a:cs typeface="Calibri" panose="020F0502020204030204" pitchFamily="34" charset="0"/>
              </a:rPr>
              <a:t>: </a:t>
            </a:r>
            <a:r>
              <a:rPr kumimoji="0" lang="en-US" altLang="en-US" sz="2400" b="0" i="0" u="none" strike="noStrike" cap="none" normalizeH="0" baseline="0" dirty="0">
                <a:ln>
                  <a:noFill/>
                </a:ln>
                <a:solidFill>
                  <a:srgbClr val="2E74B5"/>
                </a:solidFill>
                <a:effectLst/>
                <a:latin typeface="+mn-lt"/>
                <a:ea typeface="Times New Roman" panose="02020603050405020304" pitchFamily="18" charset="0"/>
                <a:cs typeface="Calibri" panose="020F0502020204030204" pitchFamily="34" charset="0"/>
              </a:rPr>
              <a:t> </a:t>
            </a:r>
            <a:endParaRPr kumimoji="0" lang="en-US" altLang="en-US" b="0" i="0" u="none" strike="noStrike" cap="none" normalizeH="0" baseline="0" dirty="0">
              <a:ln>
                <a:noFill/>
              </a:ln>
              <a:solidFill>
                <a:schemeClr val="tx1"/>
              </a:solidFill>
              <a:effectLst/>
              <a:latin typeface="+mn-lt"/>
            </a:endParaRPr>
          </a:p>
          <a:p>
            <a:pPr marL="0" marR="0" lvl="0" indent="91440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Agreement to be contacted: </a:t>
            </a:r>
            <a: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a:t>
            </a:r>
            <a:endParaRPr kumimoji="0" lang="en-US" altLang="en-US" b="0" i="0" u="none" strike="noStrike" cap="none" normalizeH="0" baseline="0" dirty="0">
              <a:ln>
                <a:noFill/>
              </a:ln>
              <a:solidFill>
                <a:schemeClr val="tx1"/>
              </a:solidFill>
              <a:effectLst/>
              <a:latin typeface="+mn-lt"/>
            </a:endParaRPr>
          </a:p>
          <a:p>
            <a:pPr marL="0" marR="0" lvl="0" indent="91440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If you appear to meet the criteria for the ________ study and you wish for a member of ____________ </a:t>
            </a:r>
          </a:p>
          <a:p>
            <a:pPr marL="0" marR="0" lvl="0" indent="91440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(principle investigator)’s study team to contact you, include your name and preferred contact information below: </a:t>
            </a:r>
            <a: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a:t>
            </a:r>
            <a:b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br>
            <a: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a:t>
            </a:r>
            <a:endParaRPr kumimoji="0" lang="en-US" altLang="en-US" b="0" i="0" u="none" strike="noStrike" cap="none" normalizeH="0" baseline="0" dirty="0">
              <a:ln>
                <a:noFill/>
              </a:ln>
              <a:solidFill>
                <a:schemeClr val="tx1"/>
              </a:solidFill>
              <a:effectLst/>
              <a:latin typeface="+mn-lt"/>
            </a:endParaRPr>
          </a:p>
          <a:p>
            <a:pPr marL="0" marR="0" lvl="0" indent="91440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Name: ________________  ______________  _______________</a:t>
            </a:r>
            <a: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a:t>
            </a:r>
            <a:endParaRPr kumimoji="0" lang="en-US" altLang="en-US" b="0" i="0" u="none" strike="noStrike" cap="none" normalizeH="0" baseline="0" dirty="0">
              <a:ln>
                <a:noFill/>
              </a:ln>
              <a:solidFill>
                <a:schemeClr val="tx1"/>
              </a:solidFill>
              <a:effectLst/>
              <a:latin typeface="+mn-lt"/>
            </a:endParaRPr>
          </a:p>
          <a:p>
            <a:pPr marL="0" marR="0" lvl="0" indent="91440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(first) 		(middle)		(last)</a:t>
            </a:r>
            <a: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a:t>
            </a:r>
            <a:b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br>
            <a:endPar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endParaRPr>
          </a:p>
          <a:p>
            <a:pPr marL="0" marR="0" lvl="0" indent="91440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Daytime phone: </a:t>
            </a:r>
            <a:r>
              <a:rPr kumimoji="0" lang="en-US" altLang="en-US" b="0" i="0" u="sng"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      -                  </a:t>
            </a:r>
            <a:r>
              <a:rPr lang="en-US" altLang="en-US" u="sng" dirty="0">
                <a:solidFill>
                  <a:srgbClr val="000000"/>
                </a:solidFill>
                <a:latin typeface="+mn-lt"/>
                <a:ea typeface="Times New Roman" panose="02020603050405020304" pitchFamily="18" charset="0"/>
                <a:cs typeface="Arial" panose="020B0604020202020204" pitchFamily="34" charset="0"/>
              </a:rPr>
              <a:t>           </a:t>
            </a:r>
            <a:r>
              <a:rPr kumimoji="0" lang="en-US" altLang="en-US" b="0" i="0"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Email address: _______________</a:t>
            </a:r>
            <a:endParaRPr kumimoji="0" lang="en-US" altLang="en-US" b="0" i="0" u="none" strike="noStrike" cap="none" normalizeH="0" baseline="0" dirty="0">
              <a:ln>
                <a:noFill/>
              </a:ln>
              <a:solidFill>
                <a:schemeClr val="tx1"/>
              </a:solidFill>
              <a:effectLst/>
              <a:latin typeface="+mn-lt"/>
            </a:endParaRPr>
          </a:p>
          <a:p>
            <a:pPr marL="0" marR="0" lvl="0" indent="91440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a:t>
            </a:r>
            <a:endParaRPr kumimoji="0" lang="en-US" altLang="en-US" b="0" i="0" u="none" strike="noStrike" cap="none" normalizeH="0" baseline="0" dirty="0">
              <a:ln>
                <a:noFill/>
              </a:ln>
              <a:solidFill>
                <a:schemeClr val="tx1"/>
              </a:solidFill>
              <a:effectLst/>
              <a:latin typeface="+mn-lt"/>
            </a:endParaRPr>
          </a:p>
          <a:p>
            <a:pPr marL="0" marR="0" lvl="0" indent="91440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Permission for investigator to retain information and contact individual with future study opportunities </a:t>
            </a:r>
          </a:p>
          <a:p>
            <a:pPr marR="0" lvl="0" indent="0" algn="l" defTabSz="914400" rtl="0" eaLnBrk="0" fontAlgn="base" latinLnBrk="0" hangingPunct="0">
              <a:lnSpc>
                <a:spcPct val="100000"/>
              </a:lnSpc>
              <a:spcBef>
                <a:spcPct val="0"/>
              </a:spcBef>
              <a:spcAft>
                <a:spcPct val="0"/>
              </a:spcAft>
              <a:buClrTx/>
              <a:buSzTx/>
              <a:tabLst>
                <a:tab pos="457200" algn="l"/>
              </a:tabLst>
            </a:pPr>
            <a:r>
              <a:rPr lang="en-US" altLang="en-US" dirty="0">
                <a:solidFill>
                  <a:srgbClr val="000000"/>
                </a:solidFill>
                <a:latin typeface="+mn-lt"/>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(include if applicable): </a:t>
            </a:r>
            <a: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a:t>
            </a:r>
            <a:endParaRPr kumimoji="0" lang="en-US" altLang="en-US" b="0" i="0" u="none" strike="noStrike" cap="none" normalizeH="0" baseline="0" dirty="0">
              <a:ln>
                <a:noFill/>
              </a:ln>
              <a:solidFill>
                <a:schemeClr val="tx1"/>
              </a:solidFill>
              <a:effectLst/>
              <a:latin typeface="+mn-lt"/>
            </a:endParaRPr>
          </a:p>
          <a:p>
            <a:pPr marL="0" marR="0" lvl="0" indent="91440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Do you give your permission for ___________(</a:t>
            </a:r>
            <a:r>
              <a:rPr kumimoji="0" lang="en-US" altLang="en-US" b="0" i="1"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insert investigator or staff</a:t>
            </a: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to keep your answers on file and </a:t>
            </a:r>
          </a:p>
          <a:p>
            <a:pPr marL="0" marR="0" lvl="0" indent="91440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contact you regarding your willingness to participate in future research studies about _______________</a:t>
            </a:r>
          </a:p>
          <a:p>
            <a:pPr marL="0" marR="0" lvl="0" indent="91440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a:t>
            </a:r>
            <a:r>
              <a:rPr kumimoji="0" lang="en-US" altLang="en-US" b="0" i="1"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insert name of disease, condition, or topic area)</a:t>
            </a: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a:t>
            </a:r>
            <a: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a:t>
            </a:r>
            <a:b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br>
            <a:r>
              <a:rPr kumimoji="0" lang="en-US" altLang="en-US"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 </a:t>
            </a:r>
            <a:endParaRPr kumimoji="0" lang="en-US" altLang="en-US" b="0" i="0" u="none" strike="noStrike" cap="none" normalizeH="0" baseline="0" dirty="0">
              <a:ln>
                <a:noFill/>
              </a:ln>
              <a:solidFill>
                <a:schemeClr val="tx1"/>
              </a:solidFill>
              <a:effectLst/>
              <a:latin typeface="+mn-lt"/>
            </a:endParaRPr>
          </a:p>
          <a:p>
            <a:pPr marL="0" marR="0" lvl="0" indent="91440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740D6336-AFFD-734F-9EF4-1F10F8D31442}"/>
              </a:ext>
            </a:extLst>
          </p:cNvPr>
          <p:cNvSpPr>
            <a:spLocks noChangeArrowheads="1"/>
          </p:cNvSpPr>
          <p:nvPr/>
        </p:nvSpPr>
        <p:spPr bwMode="auto">
          <a:xfrm>
            <a:off x="294291" y="5486705"/>
            <a:ext cx="115354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9144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o   Yes, ______ may keep my answers and contact information and contact me with future study opportunities.</a:t>
            </a:r>
            <a:r>
              <a:rPr kumimoji="0" lang="en-US" altLang="en-US"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a:t>
            </a:r>
            <a:br>
              <a:rPr kumimoji="0" lang="en-US" altLang="en-US"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br>
            <a:r>
              <a:rPr kumimoji="0" lang="en-US" altLang="en-US"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o   No.  I would like my answers and contact information destroyed when the ____ research study is over.  </a:t>
            </a:r>
            <a:r>
              <a:rPr kumimoji="0" lang="en-US" altLang="en-US"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a:t>
            </a:r>
            <a:br>
              <a:rPr kumimoji="0" lang="en-US" altLang="en-US"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br>
            <a:br>
              <a:rPr kumimoji="0" lang="en-US" altLang="en-US"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br>
            <a:endParaRPr kumimoji="0" lang="en-US" altLang="en-US" b="0" i="0" u="none" strike="noStrike" cap="none" normalizeH="0" baseline="0" dirty="0">
              <a:ln>
                <a:noFill/>
              </a:ln>
              <a:solidFill>
                <a:schemeClr val="tx1"/>
              </a:solidFill>
              <a:effectLst/>
            </a:endParaRPr>
          </a:p>
        </p:txBody>
      </p:sp>
      <p:pic>
        <p:nvPicPr>
          <p:cNvPr id="6" name="Picture 1" descr="Text Box">
            <a:extLst>
              <a:ext uri="{FF2B5EF4-FFF2-40B4-BE49-F238E27FC236}">
                <a16:creationId xmlns:a16="http://schemas.microsoft.com/office/drawing/2014/main" id="{28DA37B9-1B24-7247-B065-898B53D8A30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4291" y="4757071"/>
            <a:ext cx="15875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704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A103C6-89AC-B043-8BC4-23F063221BD2}"/>
              </a:ext>
            </a:extLst>
          </p:cNvPr>
          <p:cNvSpPr txBox="1"/>
          <p:nvPr/>
        </p:nvSpPr>
        <p:spPr>
          <a:xfrm>
            <a:off x="250179" y="298174"/>
            <a:ext cx="4199932" cy="1477328"/>
          </a:xfrm>
          <a:prstGeom prst="rect">
            <a:avLst/>
          </a:prstGeom>
          <a:noFill/>
        </p:spPr>
        <p:txBody>
          <a:bodyPr wrap="none" rtlCol="0">
            <a:spAutoFit/>
          </a:bodyPr>
          <a:lstStyle/>
          <a:p>
            <a:r>
              <a:rPr lang="en-US" b="1" dirty="0" err="1">
                <a:solidFill>
                  <a:srgbClr val="0070C0"/>
                </a:solidFill>
              </a:rPr>
              <a:t>REDCap</a:t>
            </a:r>
            <a:r>
              <a:rPr lang="en-US" b="1" dirty="0">
                <a:solidFill>
                  <a:srgbClr val="0070C0"/>
                </a:solidFill>
              </a:rPr>
              <a:t> Example prescreening form:</a:t>
            </a:r>
          </a:p>
          <a:p>
            <a:r>
              <a:rPr lang="en-US" b="1" dirty="0">
                <a:solidFill>
                  <a:srgbClr val="0070C0"/>
                </a:solidFill>
              </a:rPr>
              <a:t>Production side</a:t>
            </a:r>
          </a:p>
          <a:p>
            <a:endParaRPr lang="en-US" dirty="0"/>
          </a:p>
          <a:p>
            <a:r>
              <a:rPr lang="en-US" dirty="0"/>
              <a:t>Contact: </a:t>
            </a:r>
            <a:r>
              <a:rPr lang="en-US" dirty="0" err="1"/>
              <a:t>Brent.Seeders@uky.edu</a:t>
            </a:r>
            <a:r>
              <a:rPr lang="en-US" dirty="0"/>
              <a:t> for more </a:t>
            </a:r>
          </a:p>
          <a:p>
            <a:r>
              <a:rPr lang="en-US" dirty="0"/>
              <a:t>information or see </a:t>
            </a:r>
            <a:r>
              <a:rPr lang="en-US" dirty="0" err="1"/>
              <a:t>REDCap</a:t>
            </a:r>
            <a:r>
              <a:rPr lang="en-US" dirty="0"/>
              <a:t> tutorials</a:t>
            </a:r>
          </a:p>
        </p:txBody>
      </p:sp>
      <p:pic>
        <p:nvPicPr>
          <p:cNvPr id="6" name="Picture 5">
            <a:extLst>
              <a:ext uri="{FF2B5EF4-FFF2-40B4-BE49-F238E27FC236}">
                <a16:creationId xmlns:a16="http://schemas.microsoft.com/office/drawing/2014/main" id="{38A1B63A-8170-FC49-9220-8F22DF3C52E7}"/>
              </a:ext>
            </a:extLst>
          </p:cNvPr>
          <p:cNvPicPr>
            <a:picLocks noChangeAspect="1"/>
          </p:cNvPicPr>
          <p:nvPr/>
        </p:nvPicPr>
        <p:blipFill>
          <a:blip r:embed="rId2"/>
          <a:stretch>
            <a:fillRect/>
          </a:stretch>
        </p:blipFill>
        <p:spPr>
          <a:xfrm>
            <a:off x="250179" y="2251766"/>
            <a:ext cx="4165600" cy="406400"/>
          </a:xfrm>
          <a:prstGeom prst="rect">
            <a:avLst/>
          </a:prstGeom>
        </p:spPr>
      </p:pic>
      <p:sp>
        <p:nvSpPr>
          <p:cNvPr id="10" name="TextBox 9">
            <a:extLst>
              <a:ext uri="{FF2B5EF4-FFF2-40B4-BE49-F238E27FC236}">
                <a16:creationId xmlns:a16="http://schemas.microsoft.com/office/drawing/2014/main" id="{2819B72D-7575-9C44-BDD3-1244E11D23AA}"/>
              </a:ext>
            </a:extLst>
          </p:cNvPr>
          <p:cNvSpPr txBox="1"/>
          <p:nvPr/>
        </p:nvSpPr>
        <p:spPr>
          <a:xfrm>
            <a:off x="250178" y="2862181"/>
            <a:ext cx="4143378" cy="1200329"/>
          </a:xfrm>
          <a:prstGeom prst="rect">
            <a:avLst/>
          </a:prstGeom>
          <a:noFill/>
        </p:spPr>
        <p:txBody>
          <a:bodyPr wrap="none" rtlCol="0">
            <a:spAutoFit/>
          </a:bodyPr>
          <a:lstStyle/>
          <a:p>
            <a:r>
              <a:rPr lang="en-US" dirty="0"/>
              <a:t>When people click a field that states </a:t>
            </a:r>
          </a:p>
          <a:p>
            <a:r>
              <a:rPr lang="en-US" dirty="0"/>
              <a:t>branching logic more fields open for </a:t>
            </a:r>
            <a:br>
              <a:rPr lang="en-US" dirty="0"/>
            </a:br>
            <a:r>
              <a:rPr lang="en-US" dirty="0"/>
              <a:t>participants to complete, before selecting </a:t>
            </a:r>
          </a:p>
          <a:p>
            <a:r>
              <a:rPr lang="en-US" dirty="0"/>
              <a:t>next question. </a:t>
            </a:r>
          </a:p>
        </p:txBody>
      </p:sp>
      <p:pic>
        <p:nvPicPr>
          <p:cNvPr id="3" name="Picture 2" descr="A screenshot of a social media post&#10;&#10;Description automatically generated">
            <a:extLst>
              <a:ext uri="{FF2B5EF4-FFF2-40B4-BE49-F238E27FC236}">
                <a16:creationId xmlns:a16="http://schemas.microsoft.com/office/drawing/2014/main" id="{54E681FD-00F9-0F42-9AF3-666B9937BE5E}"/>
              </a:ext>
            </a:extLst>
          </p:cNvPr>
          <p:cNvPicPr>
            <a:picLocks noChangeAspect="1"/>
          </p:cNvPicPr>
          <p:nvPr/>
        </p:nvPicPr>
        <p:blipFill>
          <a:blip r:embed="rId3"/>
          <a:stretch>
            <a:fillRect/>
          </a:stretch>
        </p:blipFill>
        <p:spPr>
          <a:xfrm>
            <a:off x="4646142" y="378493"/>
            <a:ext cx="7135042" cy="6056155"/>
          </a:xfrm>
          <a:prstGeom prst="rect">
            <a:avLst/>
          </a:prstGeom>
        </p:spPr>
      </p:pic>
    </p:spTree>
    <p:extLst>
      <p:ext uri="{BB962C8B-B14F-4D97-AF65-F5344CB8AC3E}">
        <p14:creationId xmlns:p14="http://schemas.microsoft.com/office/powerpoint/2010/main" val="393230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38DE824-7959-EB41-9BD6-F9B03DBDC1FC}"/>
              </a:ext>
            </a:extLst>
          </p:cNvPr>
          <p:cNvPicPr>
            <a:picLocks noChangeAspect="1"/>
          </p:cNvPicPr>
          <p:nvPr/>
        </p:nvPicPr>
        <p:blipFill rotWithShape="1">
          <a:blip r:embed="rId2"/>
          <a:srcRect l="21962" b="1982"/>
          <a:stretch/>
        </p:blipFill>
        <p:spPr>
          <a:xfrm>
            <a:off x="4015945" y="67962"/>
            <a:ext cx="6305273" cy="6722076"/>
          </a:xfrm>
          <a:prstGeom prst="rect">
            <a:avLst/>
          </a:prstGeom>
        </p:spPr>
      </p:pic>
    </p:spTree>
    <p:extLst>
      <p:ext uri="{BB962C8B-B14F-4D97-AF65-F5344CB8AC3E}">
        <p14:creationId xmlns:p14="http://schemas.microsoft.com/office/powerpoint/2010/main" val="388514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D9EFA635-04CB-EE47-9678-CECFD43E6B5E}"/>
              </a:ext>
            </a:extLst>
          </p:cNvPr>
          <p:cNvPicPr>
            <a:picLocks noChangeAspect="1"/>
          </p:cNvPicPr>
          <p:nvPr/>
        </p:nvPicPr>
        <p:blipFill rotWithShape="1">
          <a:blip r:embed="rId2"/>
          <a:srcRect t="12793" b="6424"/>
          <a:stretch/>
        </p:blipFill>
        <p:spPr>
          <a:xfrm>
            <a:off x="3396426" y="318774"/>
            <a:ext cx="7444081" cy="6220452"/>
          </a:xfrm>
          <a:prstGeom prst="rect">
            <a:avLst/>
          </a:prstGeom>
        </p:spPr>
      </p:pic>
    </p:spTree>
    <p:extLst>
      <p:ext uri="{BB962C8B-B14F-4D97-AF65-F5344CB8AC3E}">
        <p14:creationId xmlns:p14="http://schemas.microsoft.com/office/powerpoint/2010/main" val="20070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665FEB4-3049-9D46-A40E-70682D206881}"/>
              </a:ext>
            </a:extLst>
          </p:cNvPr>
          <p:cNvPicPr>
            <a:picLocks noChangeAspect="1"/>
          </p:cNvPicPr>
          <p:nvPr/>
        </p:nvPicPr>
        <p:blipFill rotWithShape="1">
          <a:blip r:embed="rId2"/>
          <a:srcRect l="8006" r="3423" b="10801"/>
          <a:stretch/>
        </p:blipFill>
        <p:spPr>
          <a:xfrm>
            <a:off x="1892457" y="361779"/>
            <a:ext cx="9809392" cy="6310870"/>
          </a:xfrm>
          <a:prstGeom prst="rect">
            <a:avLst/>
          </a:prstGeom>
        </p:spPr>
      </p:pic>
    </p:spTree>
    <p:extLst>
      <p:ext uri="{BB962C8B-B14F-4D97-AF65-F5344CB8AC3E}">
        <p14:creationId xmlns:p14="http://schemas.microsoft.com/office/powerpoint/2010/main" val="99818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4709C3-103B-9140-B8ED-0AE0C07BC3B9}"/>
              </a:ext>
            </a:extLst>
          </p:cNvPr>
          <p:cNvPicPr>
            <a:picLocks noChangeAspect="1"/>
          </p:cNvPicPr>
          <p:nvPr/>
        </p:nvPicPr>
        <p:blipFill>
          <a:blip r:embed="rId2"/>
          <a:stretch>
            <a:fillRect/>
          </a:stretch>
        </p:blipFill>
        <p:spPr>
          <a:xfrm>
            <a:off x="-11326" y="9904"/>
            <a:ext cx="12214652" cy="1191986"/>
          </a:xfrm>
          <a:prstGeom prst="rect">
            <a:avLst/>
          </a:prstGeom>
        </p:spPr>
      </p:pic>
      <p:sp>
        <p:nvSpPr>
          <p:cNvPr id="2" name="TextBox 1">
            <a:extLst>
              <a:ext uri="{FF2B5EF4-FFF2-40B4-BE49-F238E27FC236}">
                <a16:creationId xmlns:a16="http://schemas.microsoft.com/office/drawing/2014/main" id="{C44EDC48-51FF-9840-8DB2-893183D34B51}"/>
              </a:ext>
            </a:extLst>
          </p:cNvPr>
          <p:cNvSpPr txBox="1"/>
          <p:nvPr/>
        </p:nvSpPr>
        <p:spPr>
          <a:xfrm>
            <a:off x="593125" y="2125363"/>
            <a:ext cx="7865615" cy="2062103"/>
          </a:xfrm>
          <a:prstGeom prst="rect">
            <a:avLst/>
          </a:prstGeom>
          <a:noFill/>
        </p:spPr>
        <p:txBody>
          <a:bodyPr wrap="none" rtlCol="0">
            <a:spAutoFit/>
          </a:bodyPr>
          <a:lstStyle/>
          <a:p>
            <a:r>
              <a:rPr lang="en-US" sz="3200" dirty="0"/>
              <a:t>For additional CCTS Services and Information, </a:t>
            </a:r>
          </a:p>
          <a:p>
            <a:r>
              <a:rPr lang="en-US" sz="3200" dirty="0"/>
              <a:t>please contact  </a:t>
            </a:r>
            <a:r>
              <a:rPr lang="en-US" sz="3200" b="1" dirty="0">
                <a:hlinkClick r:id="rId3"/>
              </a:rPr>
              <a:t>CCTSNavigators@uky.edu</a:t>
            </a:r>
            <a:endParaRPr lang="en-US" sz="3200" b="1" dirty="0"/>
          </a:p>
          <a:p>
            <a:endParaRPr lang="en-US" sz="3200" dirty="0"/>
          </a:p>
          <a:p>
            <a:r>
              <a:rPr lang="en-US" sz="3200" dirty="0"/>
              <a:t>Thank you!</a:t>
            </a:r>
          </a:p>
        </p:txBody>
      </p:sp>
    </p:spTree>
    <p:extLst>
      <p:ext uri="{BB962C8B-B14F-4D97-AF65-F5344CB8AC3E}">
        <p14:creationId xmlns:p14="http://schemas.microsoft.com/office/powerpoint/2010/main" val="18730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0D0D2A-3D81-AE4B-9682-540198429906}"/>
              </a:ext>
            </a:extLst>
          </p:cNvPr>
          <p:cNvSpPr/>
          <p:nvPr/>
        </p:nvSpPr>
        <p:spPr>
          <a:xfrm>
            <a:off x="217184" y="1672554"/>
            <a:ext cx="11757631" cy="4678204"/>
          </a:xfrm>
          <a:prstGeom prst="rect">
            <a:avLst/>
          </a:prstGeom>
        </p:spPr>
        <p:txBody>
          <a:bodyPr wrap="square">
            <a:spAutoFit/>
          </a:bodyPr>
          <a:lstStyle/>
          <a:p>
            <a:pPr fontAlgn="base"/>
            <a:r>
              <a:rPr lang="en-US" sz="3200" b="1" dirty="0">
                <a:solidFill>
                  <a:srgbClr val="0070C0"/>
                </a:solidFill>
                <a:ea typeface="Times New Roman" panose="02020603050405020304" pitchFamily="18" charset="0"/>
                <a:cs typeface="Calibri" panose="020F0502020204030204" pitchFamily="34" charset="0"/>
              </a:rPr>
              <a:t>REMOTE INFORMED CONSENT </a:t>
            </a:r>
          </a:p>
          <a:p>
            <a:pPr fontAlgn="base"/>
            <a:r>
              <a:rPr lang="en-US" sz="3200" b="1" dirty="0">
                <a:solidFill>
                  <a:srgbClr val="0070C0"/>
                </a:solidFill>
                <a:effectLst/>
                <a:ea typeface="Times New Roman" panose="02020603050405020304" pitchFamily="18" charset="0"/>
                <a:cs typeface="Calibri" panose="020F0502020204030204" pitchFamily="34" charset="0"/>
              </a:rPr>
              <a:t>[</a:t>
            </a:r>
            <a:r>
              <a:rPr lang="en-US" sz="3200" b="1" dirty="0" err="1">
                <a:solidFill>
                  <a:srgbClr val="0070C0"/>
                </a:solidFill>
                <a:effectLst/>
                <a:ea typeface="Times New Roman" panose="02020603050405020304" pitchFamily="18" charset="0"/>
                <a:cs typeface="Calibri" panose="020F0502020204030204" pitchFamily="34" charset="0"/>
              </a:rPr>
              <a:t>REDCap</a:t>
            </a:r>
            <a:r>
              <a:rPr lang="en-US" sz="3200" b="1" dirty="0">
                <a:solidFill>
                  <a:srgbClr val="0070C0"/>
                </a:solidFill>
                <a:effectLst/>
                <a:ea typeface="Times New Roman" panose="02020603050405020304" pitchFamily="18" charset="0"/>
                <a:cs typeface="Calibri" panose="020F0502020204030204" pitchFamily="34" charset="0"/>
              </a:rPr>
              <a:t> Instructions]</a:t>
            </a:r>
            <a:r>
              <a:rPr lang="en-US" sz="3200" dirty="0">
                <a:solidFill>
                  <a:srgbClr val="0070C0"/>
                </a:solidFill>
                <a:effectLst/>
                <a:ea typeface="Times New Roman" panose="02020603050405020304" pitchFamily="18" charset="0"/>
                <a:cs typeface="Calibri" panose="020F0502020204030204" pitchFamily="34" charset="0"/>
              </a:rPr>
              <a:t> </a:t>
            </a:r>
            <a:endParaRPr lang="en-US" sz="3200" dirty="0">
              <a:solidFill>
                <a:srgbClr val="0070C0"/>
              </a:solidFill>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 </a:t>
            </a:r>
            <a:endParaRPr lang="en-US" sz="2000" dirty="0">
              <a:effectLst/>
              <a:ea typeface="Times New Roman" panose="02020603050405020304" pitchFamily="18" charset="0"/>
            </a:endParaRPr>
          </a:p>
          <a:p>
            <a:r>
              <a:rPr lang="en-US" sz="2400" dirty="0"/>
              <a:t>For options conducting remote consent:</a:t>
            </a:r>
          </a:p>
          <a:p>
            <a:pPr marL="285750" indent="-285750">
              <a:buFont typeface="Arial" panose="020B0604020202020204" pitchFamily="34" charset="0"/>
              <a:buChar char="•"/>
            </a:pPr>
            <a:r>
              <a:rPr lang="en-US" dirty="0"/>
              <a:t>See the </a:t>
            </a:r>
            <a:r>
              <a:rPr lang="en-US" dirty="0">
                <a:hlinkClick r:id="rId2"/>
              </a:rPr>
              <a:t>UK ORI best practice guide </a:t>
            </a:r>
            <a:endParaRPr lang="en-US" dirty="0"/>
          </a:p>
          <a:p>
            <a:pPr marL="285750" indent="-285750">
              <a:buFont typeface="Arial" panose="020B0604020202020204" pitchFamily="34" charset="0"/>
              <a:buChar char="•"/>
            </a:pPr>
            <a:r>
              <a:rPr lang="en-US" dirty="0"/>
              <a:t>Or questions 10 &amp; 11 in the </a:t>
            </a:r>
            <a:r>
              <a:rPr lang="en-US" dirty="0">
                <a:hlinkClick r:id="rId3"/>
              </a:rPr>
              <a:t>FDA Guidance on Conduct of Clinical Trials of Medical Products during COVID-19 Public Health Emergency .</a:t>
            </a:r>
            <a:endParaRPr lang="en-US" dirty="0"/>
          </a:p>
          <a:p>
            <a:br>
              <a:rPr lang="en-US" sz="2400" dirty="0"/>
            </a:br>
            <a:r>
              <a:rPr lang="en-US" sz="2400" dirty="0"/>
              <a:t>The University of Kentucky Center for Clinical and Translational Science (CCTS) shared</a:t>
            </a:r>
          </a:p>
          <a:p>
            <a:pPr marL="285750" indent="-285750">
              <a:buFont typeface="Arial" panose="020B0604020202020204" pitchFamily="34" charset="0"/>
              <a:buChar char="•"/>
            </a:pPr>
            <a:r>
              <a:rPr lang="en-US" dirty="0">
                <a:hlinkClick r:id="rId4"/>
              </a:rPr>
              <a:t>REDCap based consent demo</a:t>
            </a:r>
            <a:r>
              <a:rPr lang="en-US" dirty="0"/>
              <a:t> for obtaining remote consent  </a:t>
            </a:r>
          </a:p>
          <a:p>
            <a:pPr marL="285750" indent="-285750">
              <a:buFont typeface="Arial" panose="020B0604020202020204" pitchFamily="34" charset="0"/>
              <a:buChar char="•"/>
            </a:pPr>
            <a:r>
              <a:rPr lang="en-US" dirty="0">
                <a:hlinkClick r:id="rId5"/>
              </a:rPr>
              <a:t>UK COVID-19 Biobank</a:t>
            </a:r>
            <a:r>
              <a:rPr lang="en-US" dirty="0"/>
              <a:t> website - </a:t>
            </a:r>
            <a:r>
              <a:rPr lang="en-US" b="1" dirty="0"/>
              <a:t>New COVID-19 Biobank at UK Will Support Research</a:t>
            </a:r>
            <a:endParaRPr lang="en-US" dirty="0"/>
          </a:p>
          <a:p>
            <a:endParaRPr lang="en-US" sz="2000"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 </a:t>
            </a:r>
            <a:endParaRPr lang="en-US" sz="2000"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 </a:t>
            </a:r>
            <a:endParaRPr lang="en-US" sz="2400" dirty="0">
              <a:effectLst/>
              <a:ea typeface="Times New Roman" panose="02020603050405020304" pitchFamily="18" charset="0"/>
            </a:endParaRPr>
          </a:p>
        </p:txBody>
      </p:sp>
      <p:pic>
        <p:nvPicPr>
          <p:cNvPr id="3" name="Picture 2">
            <a:extLst>
              <a:ext uri="{FF2B5EF4-FFF2-40B4-BE49-F238E27FC236}">
                <a16:creationId xmlns:a16="http://schemas.microsoft.com/office/drawing/2014/main" id="{F28F4AE3-C0CF-D04E-BE55-BAACB79C0F50}"/>
              </a:ext>
            </a:extLst>
          </p:cNvPr>
          <p:cNvPicPr>
            <a:picLocks noChangeAspect="1"/>
          </p:cNvPicPr>
          <p:nvPr/>
        </p:nvPicPr>
        <p:blipFill>
          <a:blip r:embed="rId6"/>
          <a:stretch>
            <a:fillRect/>
          </a:stretch>
        </p:blipFill>
        <p:spPr>
          <a:xfrm>
            <a:off x="-11326" y="9904"/>
            <a:ext cx="12214652" cy="1191986"/>
          </a:xfrm>
          <a:prstGeom prst="rect">
            <a:avLst/>
          </a:prstGeom>
        </p:spPr>
      </p:pic>
    </p:spTree>
    <p:extLst>
      <p:ext uri="{BB962C8B-B14F-4D97-AF65-F5344CB8AC3E}">
        <p14:creationId xmlns:p14="http://schemas.microsoft.com/office/powerpoint/2010/main" val="855061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0D0D2A-3D81-AE4B-9682-540198429906}"/>
              </a:ext>
            </a:extLst>
          </p:cNvPr>
          <p:cNvSpPr/>
          <p:nvPr/>
        </p:nvSpPr>
        <p:spPr>
          <a:xfrm>
            <a:off x="445695" y="1635861"/>
            <a:ext cx="11300610" cy="3847207"/>
          </a:xfrm>
          <a:prstGeom prst="rect">
            <a:avLst/>
          </a:prstGeom>
        </p:spPr>
        <p:txBody>
          <a:bodyPr wrap="square">
            <a:spAutoFit/>
          </a:bodyPr>
          <a:lstStyle/>
          <a:p>
            <a:pPr fontAlgn="base"/>
            <a:r>
              <a:rPr lang="en-US" sz="3200" b="1" dirty="0">
                <a:solidFill>
                  <a:srgbClr val="0070C0"/>
                </a:solidFill>
                <a:effectLst/>
                <a:ea typeface="Times New Roman" panose="02020603050405020304" pitchFamily="18" charset="0"/>
                <a:cs typeface="Calibri" panose="020F0502020204030204" pitchFamily="34" charset="0"/>
              </a:rPr>
              <a:t>PRE-SCREENING POTENTIAL SUBJECTS  TO DETERMINE ELIGIBILITY  [</a:t>
            </a:r>
            <a:r>
              <a:rPr lang="en-US" sz="3200" b="1" dirty="0" err="1">
                <a:solidFill>
                  <a:srgbClr val="0070C0"/>
                </a:solidFill>
                <a:effectLst/>
                <a:ea typeface="Times New Roman" panose="02020603050405020304" pitchFamily="18" charset="0"/>
                <a:cs typeface="Calibri" panose="020F0502020204030204" pitchFamily="34" charset="0"/>
              </a:rPr>
              <a:t>REDCap</a:t>
            </a:r>
            <a:r>
              <a:rPr lang="en-US" sz="3200" b="1" dirty="0">
                <a:solidFill>
                  <a:srgbClr val="0070C0"/>
                </a:solidFill>
                <a:effectLst/>
                <a:ea typeface="Times New Roman" panose="02020603050405020304" pitchFamily="18" charset="0"/>
                <a:cs typeface="Calibri" panose="020F0502020204030204" pitchFamily="34" charset="0"/>
              </a:rPr>
              <a:t> Instructions]</a:t>
            </a:r>
            <a:r>
              <a:rPr lang="en-US" sz="3200" dirty="0">
                <a:solidFill>
                  <a:srgbClr val="0070C0"/>
                </a:solidFill>
                <a:effectLst/>
                <a:ea typeface="Times New Roman" panose="02020603050405020304" pitchFamily="18" charset="0"/>
                <a:cs typeface="Calibri" panose="020F0502020204030204" pitchFamily="34" charset="0"/>
              </a:rPr>
              <a:t> </a:t>
            </a:r>
            <a:endParaRPr lang="en-US" sz="2800" dirty="0">
              <a:solidFill>
                <a:srgbClr val="0070C0"/>
              </a:solidFill>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 </a:t>
            </a:r>
            <a:endParaRPr lang="en-US" sz="2000"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Pre-screening of potential subjects to determine initial eligibility and interest in a study is considered part of the recruitment process and therefore requires Institutional Review Board (IRB) review.  </a:t>
            </a:r>
            <a:endParaRPr lang="en-US" sz="2000"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 </a:t>
            </a:r>
            <a:endParaRPr lang="en-US" sz="2000"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Pre-screening may be done over the phone with interested candidates, in person, or online. Only information directly related to the potential participant’s eligibility and suitability for the study should be collected (e.g., basic inclusion/exclusion criteria, ability to travel to the site for research visits). The investigator must protect the privacy of the potential subject and the confidentiality of information collected.   </a:t>
            </a:r>
            <a:endParaRPr lang="en-US" sz="2000"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 </a:t>
            </a:r>
            <a:endParaRPr lang="en-US" sz="2000"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 </a:t>
            </a:r>
            <a:endParaRPr lang="en-US" sz="2400" dirty="0">
              <a:effectLst/>
              <a:ea typeface="Times New Roman" panose="02020603050405020304" pitchFamily="18" charset="0"/>
            </a:endParaRPr>
          </a:p>
        </p:txBody>
      </p:sp>
      <p:pic>
        <p:nvPicPr>
          <p:cNvPr id="4" name="Picture 3">
            <a:extLst>
              <a:ext uri="{FF2B5EF4-FFF2-40B4-BE49-F238E27FC236}">
                <a16:creationId xmlns:a16="http://schemas.microsoft.com/office/drawing/2014/main" id="{E6E326C2-3FFE-5542-8428-D1B9892F8F40}"/>
              </a:ext>
            </a:extLst>
          </p:cNvPr>
          <p:cNvPicPr>
            <a:picLocks noChangeAspect="1"/>
          </p:cNvPicPr>
          <p:nvPr/>
        </p:nvPicPr>
        <p:blipFill>
          <a:blip r:embed="rId2"/>
          <a:stretch>
            <a:fillRect/>
          </a:stretch>
        </p:blipFill>
        <p:spPr>
          <a:xfrm>
            <a:off x="-11326" y="9904"/>
            <a:ext cx="12214652" cy="1191986"/>
          </a:xfrm>
          <a:prstGeom prst="rect">
            <a:avLst/>
          </a:prstGeom>
        </p:spPr>
      </p:pic>
      <p:sp>
        <p:nvSpPr>
          <p:cNvPr id="3" name="Rectangle 2">
            <a:extLst>
              <a:ext uri="{FF2B5EF4-FFF2-40B4-BE49-F238E27FC236}">
                <a16:creationId xmlns:a16="http://schemas.microsoft.com/office/drawing/2014/main" id="{89939882-385E-CE41-90C1-0B4766AFA63A}"/>
              </a:ext>
            </a:extLst>
          </p:cNvPr>
          <p:cNvSpPr/>
          <p:nvPr/>
        </p:nvSpPr>
        <p:spPr>
          <a:xfrm>
            <a:off x="-461497" y="5758737"/>
            <a:ext cx="11390705" cy="923330"/>
          </a:xfrm>
          <a:prstGeom prst="rect">
            <a:avLst/>
          </a:prstGeom>
        </p:spPr>
        <p:txBody>
          <a:bodyPr wrap="square">
            <a:spAutoFit/>
          </a:bodyPr>
          <a:lstStyle/>
          <a:p>
            <a:pPr lvl="0" indent="914400" eaLnBrk="0" fontAlgn="base" hangingPunct="0">
              <a:spcBef>
                <a:spcPct val="0"/>
              </a:spcBef>
              <a:spcAft>
                <a:spcPct val="0"/>
              </a:spcAft>
            </a:pPr>
            <a:r>
              <a:rPr lang="en-US" altLang="en-US" dirty="0">
                <a:solidFill>
                  <a:srgbClr val="595959"/>
                </a:solidFill>
                <a:ea typeface="Times New Roman" panose="02020603050405020304" pitchFamily="18" charset="0"/>
              </a:rPr>
              <a:t>Jointly prepared by the UK Office of Research Integrity (ORI), UK Institutional Review Board (IRB) and the </a:t>
            </a:r>
          </a:p>
          <a:p>
            <a:pPr lvl="0" indent="914400" eaLnBrk="0" fontAlgn="base" hangingPunct="0">
              <a:spcBef>
                <a:spcPct val="0"/>
              </a:spcBef>
              <a:spcAft>
                <a:spcPct val="0"/>
              </a:spcAft>
            </a:pPr>
            <a:r>
              <a:rPr lang="en-US" altLang="en-US" dirty="0">
                <a:solidFill>
                  <a:srgbClr val="595959"/>
                </a:solidFill>
                <a:ea typeface="Times New Roman" panose="02020603050405020304" pitchFamily="18" charset="0"/>
              </a:rPr>
              <a:t>UK Center for Clinical and Translational Science (CCTS) </a:t>
            </a:r>
            <a:r>
              <a:rPr lang="en-US" altLang="en-US" b="1" dirty="0">
                <a:solidFill>
                  <a:srgbClr val="000000"/>
                </a:solidFill>
                <a:ea typeface="Times New Roman" panose="02020603050405020304" pitchFamily="18" charset="0"/>
              </a:rPr>
              <a:t> </a:t>
            </a:r>
            <a:br>
              <a:rPr lang="en-US" altLang="en-US" b="1" dirty="0">
                <a:solidFill>
                  <a:srgbClr val="000000"/>
                </a:solidFill>
                <a:ea typeface="Times New Roman" panose="02020603050405020304" pitchFamily="18" charset="0"/>
              </a:rPr>
            </a:br>
            <a:r>
              <a:rPr lang="en-US" altLang="en-US" b="1" dirty="0">
                <a:solidFill>
                  <a:srgbClr val="000000"/>
                </a:solidFill>
                <a:ea typeface="Times New Roman" panose="02020603050405020304" pitchFamily="18" charset="0"/>
              </a:rPr>
              <a:t> 	</a:t>
            </a:r>
            <a:r>
              <a:rPr lang="en-US" altLang="en-US" dirty="0">
                <a:solidFill>
                  <a:srgbClr val="000000"/>
                </a:solidFill>
                <a:ea typeface="Times New Roman" panose="02020603050405020304" pitchFamily="18" charset="0"/>
              </a:rPr>
              <a:t>J:\Belinda S\Subject Recruitment and SOCIAL MEDIA\Prescreening using </a:t>
            </a:r>
            <a:r>
              <a:rPr lang="en-US" altLang="en-US" dirty="0" err="1">
                <a:solidFill>
                  <a:srgbClr val="000000"/>
                </a:solidFill>
                <a:ea typeface="Times New Roman" panose="02020603050405020304" pitchFamily="18" charset="0"/>
              </a:rPr>
              <a:t>REDCap.docx</a:t>
            </a:r>
            <a:r>
              <a:rPr lang="en-US" altLang="en-US" dirty="0">
                <a:solidFill>
                  <a:srgbClr val="595959"/>
                </a:solidFill>
                <a:ea typeface="Times New Roman" panose="02020603050405020304" pitchFamily="18" charset="0"/>
              </a:rPr>
              <a:t>   </a:t>
            </a:r>
            <a:r>
              <a:rPr lang="en-US" altLang="en-US" dirty="0">
                <a:solidFill>
                  <a:srgbClr val="000000"/>
                </a:solidFill>
                <a:ea typeface="Times New Roman" panose="02020603050405020304" pitchFamily="18" charset="0"/>
              </a:rPr>
              <a:t>4/17/2018</a:t>
            </a:r>
            <a:r>
              <a:rPr lang="en-US" altLang="en-US" b="1" dirty="0">
                <a:solidFill>
                  <a:srgbClr val="000000"/>
                </a:solidFill>
                <a:ea typeface="Times New Roman" panose="02020603050405020304" pitchFamily="18" charset="0"/>
                <a:cs typeface="Arial" panose="020B0604020202020204" pitchFamily="34" charset="0"/>
              </a:rPr>
              <a:t> </a:t>
            </a:r>
            <a:endParaRPr lang="en-US" altLang="en-US" dirty="0"/>
          </a:p>
        </p:txBody>
      </p:sp>
    </p:spTree>
    <p:extLst>
      <p:ext uri="{BB962C8B-B14F-4D97-AF65-F5344CB8AC3E}">
        <p14:creationId xmlns:p14="http://schemas.microsoft.com/office/powerpoint/2010/main" val="265252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C149D7-EE9D-724B-9509-A969C0A1D553}"/>
              </a:ext>
            </a:extLst>
          </p:cNvPr>
          <p:cNvSpPr/>
          <p:nvPr/>
        </p:nvSpPr>
        <p:spPr>
          <a:xfrm>
            <a:off x="462603" y="705249"/>
            <a:ext cx="11531837" cy="3908762"/>
          </a:xfrm>
          <a:prstGeom prst="rect">
            <a:avLst/>
          </a:prstGeom>
        </p:spPr>
        <p:txBody>
          <a:bodyPr wrap="square">
            <a:spAutoFit/>
          </a:bodyPr>
          <a:lstStyle/>
          <a:p>
            <a:pPr fontAlgn="base"/>
            <a:r>
              <a:rPr lang="en-US" sz="2400" b="1" dirty="0">
                <a:solidFill>
                  <a:srgbClr val="0070C0"/>
                </a:solidFill>
                <a:ea typeface="Times New Roman" panose="02020603050405020304" pitchFamily="18" charset="0"/>
                <a:cs typeface="Calibri" panose="020F0502020204030204" pitchFamily="34" charset="0"/>
              </a:rPr>
              <a:t>REDCAP</a:t>
            </a:r>
          </a:p>
          <a:p>
            <a:pPr fontAlgn="base"/>
            <a:endParaRPr lang="en-US" sz="2400" b="1" dirty="0">
              <a:solidFill>
                <a:srgbClr val="0070C0"/>
              </a:solidFill>
              <a:ea typeface="Times New Roman" panose="02020603050405020304" pitchFamily="18" charset="0"/>
              <a:cs typeface="Calibri" panose="020F0502020204030204" pitchFamily="34" charset="0"/>
            </a:endParaRPr>
          </a:p>
          <a:p>
            <a:pPr fontAlgn="base"/>
            <a:r>
              <a:rPr lang="en-US" dirty="0">
                <a:ea typeface="Times New Roman" panose="02020603050405020304" pitchFamily="18" charset="0"/>
                <a:cs typeface="Calibri" panose="020F0502020204030204" pitchFamily="34" charset="0"/>
              </a:rPr>
              <a:t>Using </a:t>
            </a:r>
            <a:r>
              <a:rPr lang="en-US" dirty="0" err="1">
                <a:ea typeface="Times New Roman" panose="02020603050405020304" pitchFamily="18" charset="0"/>
                <a:cs typeface="Calibri" panose="020F0502020204030204" pitchFamily="34" charset="0"/>
              </a:rPr>
              <a:t>REDCap</a:t>
            </a:r>
            <a:r>
              <a:rPr lang="en-US" dirty="0">
                <a:ea typeface="Times New Roman" panose="02020603050405020304" pitchFamily="18" charset="0"/>
                <a:cs typeface="Calibri" panose="020F0502020204030204" pitchFamily="34" charset="0"/>
              </a:rPr>
              <a:t> to administer a pre-screening questionnaire (survey) can be efficient for the investigator and convenient </a:t>
            </a:r>
          </a:p>
          <a:p>
            <a:pPr fontAlgn="base"/>
            <a:r>
              <a:rPr lang="en-US" dirty="0">
                <a:ea typeface="Times New Roman" panose="02020603050405020304" pitchFamily="18" charset="0"/>
                <a:cs typeface="Calibri" panose="020F0502020204030204" pitchFamily="34" charset="0"/>
              </a:rPr>
              <a:t>for the potential participant.  Links to the survey may be added to recruitment material or placed in </a:t>
            </a:r>
            <a:r>
              <a:rPr lang="en-US" dirty="0" err="1">
                <a:ea typeface="Times New Roman" panose="02020603050405020304" pitchFamily="18" charset="0"/>
                <a:cs typeface="Calibri" panose="020F0502020204030204" pitchFamily="34" charset="0"/>
              </a:rPr>
              <a:t>ResearchMatch</a:t>
            </a:r>
            <a:r>
              <a:rPr lang="en-US" dirty="0">
                <a:ea typeface="Times New Roman" panose="02020603050405020304" pitchFamily="18" charset="0"/>
                <a:cs typeface="Calibri" panose="020F0502020204030204" pitchFamily="34" charset="0"/>
              </a:rPr>
              <a:t> communications to participants via </a:t>
            </a:r>
            <a:r>
              <a:rPr lang="en-US" dirty="0" err="1">
                <a:ea typeface="Times New Roman" panose="02020603050405020304" pitchFamily="18" charset="0"/>
                <a:cs typeface="Calibri" panose="020F0502020204030204" pitchFamily="34" charset="0"/>
              </a:rPr>
              <a:t>ResearchMatch</a:t>
            </a:r>
            <a:r>
              <a:rPr lang="en-US" dirty="0">
                <a:ea typeface="Times New Roman" panose="02020603050405020304" pitchFamily="18" charset="0"/>
                <a:cs typeface="Calibri" panose="020F0502020204030204" pitchFamily="34" charset="0"/>
              </a:rPr>
              <a:t> email.   </a:t>
            </a:r>
          </a:p>
          <a:p>
            <a:pPr fontAlgn="base"/>
            <a:endParaRPr lang="en-US" sz="2000"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Some pre-screening activities may be considered preparatory or may qualify for an informed consent and/or HIPAA waiver.  Pre-screening that will record and retain private or protected health information may require informed consent and/or HIPAA Authorization.  </a:t>
            </a:r>
            <a:r>
              <a:rPr lang="en-US" dirty="0" err="1">
                <a:ea typeface="Times New Roman" panose="02020603050405020304" pitchFamily="18" charset="0"/>
                <a:cs typeface="Calibri" panose="020F0502020204030204" pitchFamily="34" charset="0"/>
              </a:rPr>
              <a:t>REDCap</a:t>
            </a:r>
            <a:r>
              <a:rPr lang="en-US" dirty="0">
                <a:ea typeface="Times New Roman" panose="02020603050405020304" pitchFamily="18" charset="0"/>
                <a:cs typeface="Calibri" panose="020F0502020204030204" pitchFamily="34" charset="0"/>
              </a:rPr>
              <a:t> offers an opportunity to obtain consent. The example below involves obtaining informed consent without the signature documentation (i.e., requesting a waiver of documentation of</a:t>
            </a:r>
          </a:p>
          <a:p>
            <a:pPr fontAlgn="base"/>
            <a:r>
              <a:rPr lang="en-US" dirty="0">
                <a:ea typeface="Times New Roman" panose="02020603050405020304" pitchFamily="18" charset="0"/>
                <a:cs typeface="Calibri" panose="020F0502020204030204" pitchFamily="34" charset="0"/>
              </a:rPr>
              <a:t> informed consent).  The consent informs potential subjects that the investigator will retain information for individuals who qualify to participate, as well as those non-qualifying individuals who agree to be contacted with future study opportunities.   </a:t>
            </a:r>
            <a:endParaRPr lang="en-US" sz="2000" dirty="0">
              <a:effectLst/>
              <a:ea typeface="Times New Roman" panose="02020603050405020304" pitchFamily="18" charset="0"/>
            </a:endParaRPr>
          </a:p>
        </p:txBody>
      </p:sp>
      <p:sp>
        <p:nvSpPr>
          <p:cNvPr id="2" name="Rectangle 1">
            <a:extLst>
              <a:ext uri="{FF2B5EF4-FFF2-40B4-BE49-F238E27FC236}">
                <a16:creationId xmlns:a16="http://schemas.microsoft.com/office/drawing/2014/main" id="{BE97FCD5-9545-0C47-A58E-569AB74FA640}"/>
              </a:ext>
            </a:extLst>
          </p:cNvPr>
          <p:cNvSpPr/>
          <p:nvPr/>
        </p:nvSpPr>
        <p:spPr>
          <a:xfrm>
            <a:off x="462602" y="5000896"/>
            <a:ext cx="11411346" cy="738664"/>
          </a:xfrm>
          <a:prstGeom prst="rect">
            <a:avLst/>
          </a:prstGeom>
        </p:spPr>
        <p:txBody>
          <a:bodyPr wrap="square">
            <a:spAutoFit/>
          </a:bodyPr>
          <a:lstStyle/>
          <a:p>
            <a:pPr fontAlgn="base"/>
            <a:r>
              <a:rPr lang="en-US" sz="2400" b="1" dirty="0" err="1">
                <a:solidFill>
                  <a:srgbClr val="0070C0"/>
                </a:solidFill>
                <a:ea typeface="Times New Roman" panose="02020603050405020304" pitchFamily="18" charset="0"/>
                <a:cs typeface="Calibri" panose="020F0502020204030204" pitchFamily="34" charset="0"/>
              </a:rPr>
              <a:t>ResearchMatch</a:t>
            </a:r>
            <a:endParaRPr lang="en-US" sz="2400" b="1" dirty="0">
              <a:solidFill>
                <a:srgbClr val="0070C0"/>
              </a:solidFill>
              <a:ea typeface="Times New Roman" panose="02020603050405020304" pitchFamily="18" charset="0"/>
              <a:cs typeface="Calibri" panose="020F0502020204030204" pitchFamily="34" charset="0"/>
            </a:endParaRPr>
          </a:p>
          <a:p>
            <a:pPr fontAlgn="base"/>
            <a:r>
              <a:rPr lang="en-US" dirty="0">
                <a:ea typeface="Times New Roman" panose="02020603050405020304" pitchFamily="18" charset="0"/>
                <a:cs typeface="Calibri" panose="020F0502020204030204" pitchFamily="34" charset="0"/>
              </a:rPr>
              <a:t>To learn how is use </a:t>
            </a:r>
            <a:r>
              <a:rPr lang="en-US" dirty="0" err="1">
                <a:ea typeface="Times New Roman" panose="02020603050405020304" pitchFamily="18" charset="0"/>
                <a:cs typeface="Calibri" panose="020F0502020204030204" pitchFamily="34" charset="0"/>
              </a:rPr>
              <a:t>REDCap</a:t>
            </a:r>
            <a:r>
              <a:rPr lang="en-US" dirty="0">
                <a:ea typeface="Times New Roman" panose="02020603050405020304" pitchFamily="18" charset="0"/>
                <a:cs typeface="Calibri" panose="020F0502020204030204" pitchFamily="34" charset="0"/>
              </a:rPr>
              <a:t> prescreening or survey forms in </a:t>
            </a:r>
            <a:r>
              <a:rPr lang="en-US" dirty="0" err="1">
                <a:ea typeface="Times New Roman" panose="02020603050405020304" pitchFamily="18" charset="0"/>
                <a:cs typeface="Calibri" panose="020F0502020204030204" pitchFamily="34" charset="0"/>
                <a:hlinkClick r:id="rId2"/>
              </a:rPr>
              <a:t>ResearchMatch.org</a:t>
            </a:r>
            <a:r>
              <a:rPr lang="en-US" dirty="0">
                <a:ea typeface="Times New Roman" panose="02020603050405020304" pitchFamily="18" charset="0"/>
                <a:cs typeface="Calibri" panose="020F0502020204030204" pitchFamily="34" charset="0"/>
                <a:hlinkClick r:id="rId2"/>
              </a:rPr>
              <a:t>/</a:t>
            </a:r>
            <a:r>
              <a:rPr lang="en-US" dirty="0" err="1">
                <a:ea typeface="Times New Roman" panose="02020603050405020304" pitchFamily="18" charset="0"/>
                <a:cs typeface="Calibri" panose="020F0502020204030204" pitchFamily="34" charset="0"/>
                <a:hlinkClick r:id="rId2"/>
              </a:rPr>
              <a:t>uky</a:t>
            </a:r>
            <a:r>
              <a:rPr lang="en-US" dirty="0">
                <a:ea typeface="Times New Roman" panose="02020603050405020304" pitchFamily="18" charset="0"/>
                <a:cs typeface="Calibri" panose="020F0502020204030204" pitchFamily="34" charset="0"/>
              </a:rPr>
              <a:t>, contact </a:t>
            </a:r>
            <a:r>
              <a:rPr lang="en-US" dirty="0">
                <a:ea typeface="Times New Roman" panose="02020603050405020304" pitchFamily="18" charset="0"/>
                <a:cs typeface="Calibri" panose="020F0502020204030204" pitchFamily="34" charset="0"/>
                <a:hlinkClick r:id="rId3"/>
              </a:rPr>
              <a:t>Roxane.poskin@uky.edu </a:t>
            </a:r>
            <a:endParaRPr lang="en-US" dirty="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8324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7C3E3-B748-5C4F-A9E3-42399264E378}"/>
              </a:ext>
            </a:extLst>
          </p:cNvPr>
          <p:cNvSpPr/>
          <p:nvPr/>
        </p:nvSpPr>
        <p:spPr>
          <a:xfrm>
            <a:off x="315310" y="754394"/>
            <a:ext cx="11740055" cy="5016758"/>
          </a:xfrm>
          <a:prstGeom prst="rect">
            <a:avLst/>
          </a:prstGeom>
        </p:spPr>
        <p:txBody>
          <a:bodyPr wrap="square">
            <a:spAutoFit/>
          </a:bodyPr>
          <a:lstStyle/>
          <a:p>
            <a:pPr fontAlgn="base"/>
            <a:r>
              <a:rPr lang="en-US" sz="2400" dirty="0">
                <a:latin typeface="Calibri" panose="020F0502020204030204" pitchFamily="34" charset="0"/>
                <a:ea typeface="Times New Roman" panose="02020603050405020304" pitchFamily="18" charset="0"/>
                <a:cs typeface="Calibri" panose="020F0502020204030204" pitchFamily="34" charset="0"/>
              </a:rPr>
              <a:t>To use </a:t>
            </a:r>
            <a:r>
              <a:rPr lang="en-US" sz="2400" dirty="0" err="1">
                <a:latin typeface="Calibri" panose="020F0502020204030204" pitchFamily="34" charset="0"/>
                <a:ea typeface="Times New Roman" panose="02020603050405020304" pitchFamily="18" charset="0"/>
                <a:cs typeface="Calibri" panose="020F0502020204030204" pitchFamily="34" charset="0"/>
              </a:rPr>
              <a:t>REDCap</a:t>
            </a:r>
            <a:r>
              <a:rPr lang="en-US" sz="2400" dirty="0">
                <a:latin typeface="Calibri" panose="020F0502020204030204" pitchFamily="34" charset="0"/>
                <a:ea typeface="Times New Roman" panose="02020603050405020304" pitchFamily="18" charset="0"/>
                <a:cs typeface="Calibri" panose="020F0502020204030204" pitchFamily="34" charset="0"/>
              </a:rPr>
              <a:t> to administer a pre-screening survey with informed consent, follow these </a:t>
            </a:r>
            <a:r>
              <a:rPr lang="en-US"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steps</a:t>
            </a:r>
            <a:r>
              <a:rPr lang="en-US"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a:t>
            </a:r>
          </a:p>
          <a:p>
            <a:pPr fontAlgn="base"/>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dirty="0">
                <a:latin typeface="Calibri" panose="020F0502020204030204" pitchFamily="34" charset="0"/>
                <a:ea typeface="Times New Roman" panose="02020603050405020304" pitchFamily="18" charset="0"/>
                <a:cs typeface="Calibri" panose="020F0502020204030204" pitchFamily="34" charset="0"/>
              </a:rPr>
              <a:t>Include a copy of the survey in your IRB application. </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startAt="2"/>
              <a:tabLst>
                <a:tab pos="457200" algn="l"/>
              </a:tabLst>
            </a:pPr>
            <a:r>
              <a:rPr lang="en-US" dirty="0">
                <a:latin typeface="Calibri" panose="020F0502020204030204" pitchFamily="34" charset="0"/>
                <a:ea typeface="Times New Roman" panose="02020603050405020304" pitchFamily="18" charset="0"/>
                <a:cs typeface="Calibri" panose="020F0502020204030204" pitchFamily="34" charset="0"/>
              </a:rPr>
              <a:t>Describe the recruitment method in the IRB Research Description. </a:t>
            </a:r>
            <a:br>
              <a:rPr lang="en-US" dirty="0">
                <a:latin typeface="Calibri" panose="020F0502020204030204" pitchFamily="34" charset="0"/>
                <a:ea typeface="Times New Roman" panose="02020603050405020304" pitchFamily="18" charset="0"/>
                <a:cs typeface="Calibri" panose="020F0502020204030204" pitchFamily="34" charset="0"/>
              </a:rPr>
            </a:br>
            <a:r>
              <a:rPr lang="en-US" dirty="0">
                <a:latin typeface="Calibri" panose="020F0502020204030204" pitchFamily="34" charset="0"/>
                <a:ea typeface="Times New Roman" panose="02020603050405020304" pitchFamily="18" charset="0"/>
                <a:cs typeface="Calibri" panose="020F0502020204030204" pitchFamily="34" charset="0"/>
              </a:rPr>
              <a:t>See </a:t>
            </a:r>
            <a:r>
              <a:rPr lang="en-US" u="sng" dirty="0">
                <a:solidFill>
                  <a:srgbClr val="0563C1"/>
                </a:solidFill>
                <a:latin typeface="Calibri" panose="020F0502020204030204" pitchFamily="34" charset="0"/>
                <a:ea typeface="Times New Roman" panose="02020603050405020304" pitchFamily="18" charset="0"/>
                <a:cs typeface="Calibri" panose="020F0502020204030204" pitchFamily="34" charset="0"/>
              </a:rPr>
              <a:t>sample description.  </a:t>
            </a: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startAt="3"/>
              <a:tabLst>
                <a:tab pos="457200" algn="l"/>
              </a:tabLst>
            </a:pPr>
            <a:r>
              <a:rPr lang="en-US" dirty="0">
                <a:latin typeface="Calibri" panose="020F0502020204030204" pitchFamily="34" charset="0"/>
                <a:ea typeface="Times New Roman" panose="02020603050405020304" pitchFamily="18" charset="0"/>
                <a:cs typeface="Calibri" panose="020F0502020204030204" pitchFamily="34" charset="0"/>
              </a:rPr>
              <a:t>Pre-screening collects self-disclosed information from potential study participants before informed consent is obtained for study participation.  If the information is retained in </a:t>
            </a:r>
            <a:r>
              <a:rPr lang="en-US" dirty="0" err="1">
                <a:latin typeface="Calibri" panose="020F0502020204030204" pitchFamily="34" charset="0"/>
                <a:ea typeface="Times New Roman" panose="02020603050405020304" pitchFamily="18" charset="0"/>
                <a:cs typeface="Calibri" panose="020F0502020204030204" pitchFamily="34" charset="0"/>
              </a:rPr>
              <a:t>REDCap</a:t>
            </a:r>
            <a:r>
              <a:rPr lang="en-US" dirty="0">
                <a:latin typeface="Calibri" panose="020F0502020204030204" pitchFamily="34" charset="0"/>
                <a:ea typeface="Times New Roman" panose="02020603050405020304" pitchFamily="18" charset="0"/>
                <a:cs typeface="Calibri" panose="020F0502020204030204" pitchFamily="34" charset="0"/>
              </a:rPr>
              <a:t>, begin the survey with informed </a:t>
            </a:r>
            <a:br>
              <a:rPr lang="en-US" dirty="0">
                <a:latin typeface="Calibri" panose="020F0502020204030204" pitchFamily="34" charset="0"/>
                <a:ea typeface="Times New Roman" panose="02020603050405020304" pitchFamily="18" charset="0"/>
                <a:cs typeface="Calibri" panose="020F0502020204030204" pitchFamily="34" charset="0"/>
              </a:rPr>
            </a:br>
            <a:r>
              <a:rPr lang="en-US" dirty="0">
                <a:latin typeface="Calibri" panose="020F0502020204030204" pitchFamily="34" charset="0"/>
                <a:ea typeface="Times New Roman" panose="02020603050405020304" pitchFamily="18" charset="0"/>
                <a:cs typeface="Calibri" panose="020F0502020204030204" pitchFamily="34" charset="0"/>
              </a:rPr>
              <a:t>consent from the potential participant.  </a:t>
            </a:r>
            <a:br>
              <a:rPr lang="en-US" dirty="0">
                <a:latin typeface="Calibri" panose="020F0502020204030204" pitchFamily="34" charset="0"/>
                <a:ea typeface="Times New Roman" panose="02020603050405020304" pitchFamily="18" charset="0"/>
                <a:cs typeface="Calibri" panose="020F0502020204030204" pitchFamily="34" charset="0"/>
              </a:rPr>
            </a:br>
            <a:r>
              <a:rPr lang="en-US" dirty="0">
                <a:latin typeface="Calibri" panose="020F0502020204030204" pitchFamily="34" charset="0"/>
                <a:ea typeface="Times New Roman" panose="02020603050405020304" pitchFamily="18" charset="0"/>
                <a:cs typeface="Calibri" panose="020F0502020204030204" pitchFamily="34" charset="0"/>
              </a:rPr>
              <a:t>See </a:t>
            </a:r>
            <a:r>
              <a:rPr lang="en-US" u="sng" dirty="0">
                <a:solidFill>
                  <a:srgbClr val="0563C1"/>
                </a:solidFill>
                <a:latin typeface="Calibri" panose="020F0502020204030204" pitchFamily="34" charset="0"/>
                <a:ea typeface="Times New Roman" panose="02020603050405020304" pitchFamily="18" charset="0"/>
                <a:cs typeface="Calibri" panose="020F0502020204030204" pitchFamily="34" charset="0"/>
              </a:rPr>
              <a:t>sample consent language</a:t>
            </a:r>
            <a:r>
              <a:rPr lang="en-US" dirty="0">
                <a:solidFill>
                  <a:srgbClr val="1F497D"/>
                </a:solidFill>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startAt="4"/>
              <a:tabLst>
                <a:tab pos="457200" algn="l"/>
              </a:tabLst>
            </a:pPr>
            <a:r>
              <a:rPr lang="en-US" dirty="0">
                <a:latin typeface="Calibri" panose="020F0502020204030204" pitchFamily="34" charset="0"/>
                <a:ea typeface="Times New Roman" panose="02020603050405020304" pitchFamily="18" charset="0"/>
                <a:cs typeface="Calibri" panose="020F0502020204030204" pitchFamily="34" charset="0"/>
              </a:rPr>
              <a:t>Since the on-line consent process does not involve obtaining the potential participant’s signature, submit the IRB Request for Waiver of Documentation of Informed Consent. The IRB may waive the requirement for obtaining a </a:t>
            </a:r>
            <a:br>
              <a:rPr lang="en-US" dirty="0">
                <a:latin typeface="Calibri" panose="020F0502020204030204" pitchFamily="34" charset="0"/>
                <a:ea typeface="Times New Roman" panose="02020603050405020304" pitchFamily="18" charset="0"/>
                <a:cs typeface="Calibri" panose="020F0502020204030204" pitchFamily="34" charset="0"/>
              </a:rPr>
            </a:br>
            <a:r>
              <a:rPr lang="en-US" dirty="0">
                <a:latin typeface="Calibri" panose="020F0502020204030204" pitchFamily="34" charset="0"/>
                <a:ea typeface="Times New Roman" panose="02020603050405020304" pitchFamily="18" charset="0"/>
                <a:cs typeface="Calibri" panose="020F0502020204030204" pitchFamily="34" charset="0"/>
              </a:rPr>
              <a:t>signed consent (documentation), if the research activity presents no more than minimal risk and involves no</a:t>
            </a:r>
            <a:br>
              <a:rPr lang="en-US" dirty="0">
                <a:latin typeface="Calibri" panose="020F0502020204030204" pitchFamily="34" charset="0"/>
                <a:ea typeface="Times New Roman" panose="02020603050405020304" pitchFamily="18" charset="0"/>
                <a:cs typeface="Calibri" panose="020F0502020204030204" pitchFamily="34" charset="0"/>
              </a:rPr>
            </a:br>
            <a:r>
              <a:rPr lang="en-US" dirty="0">
                <a:latin typeface="Calibri" panose="020F0502020204030204" pitchFamily="34" charset="0"/>
                <a:ea typeface="Times New Roman" panose="02020603050405020304" pitchFamily="18" charset="0"/>
                <a:cs typeface="Calibri" panose="020F0502020204030204" pitchFamily="34" charset="0"/>
              </a:rPr>
              <a:t>procedure for which written consent is normally required.   </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startAt="5"/>
              <a:tabLst>
                <a:tab pos="457200" algn="l"/>
              </a:tabLst>
            </a:pPr>
            <a:r>
              <a:rPr lang="en-US" dirty="0">
                <a:latin typeface="Calibri" panose="020F0502020204030204" pitchFamily="34" charset="0"/>
                <a:ea typeface="Times New Roman" panose="02020603050405020304" pitchFamily="18" charset="0"/>
                <a:cs typeface="Calibri" panose="020F0502020204030204" pitchFamily="34" charset="0"/>
              </a:rPr>
              <a:t>Obtain permission to contact the potential participant if eligible for the study, and if applicable, obtain permission </a:t>
            </a:r>
            <a:br>
              <a:rPr lang="en-US" dirty="0">
                <a:latin typeface="Calibri" panose="020F0502020204030204" pitchFamily="34" charset="0"/>
                <a:ea typeface="Times New Roman" panose="02020603050405020304" pitchFamily="18" charset="0"/>
                <a:cs typeface="Calibri" panose="020F0502020204030204" pitchFamily="34" charset="0"/>
              </a:rPr>
            </a:br>
            <a:r>
              <a:rPr lang="en-US" dirty="0">
                <a:latin typeface="Calibri" panose="020F0502020204030204" pitchFamily="34" charset="0"/>
                <a:ea typeface="Times New Roman" panose="02020603050405020304" pitchFamily="18" charset="0"/>
                <a:cs typeface="Calibri" panose="020F0502020204030204" pitchFamily="34" charset="0"/>
              </a:rPr>
              <a:t>to contact him/her with future study opportunities.   </a:t>
            </a:r>
            <a:br>
              <a:rPr lang="en-US" dirty="0">
                <a:latin typeface="Calibri" panose="020F0502020204030204" pitchFamily="34" charset="0"/>
                <a:ea typeface="Times New Roman" panose="02020603050405020304" pitchFamily="18" charset="0"/>
                <a:cs typeface="Calibri" panose="020F0502020204030204" pitchFamily="34" charset="0"/>
              </a:rPr>
            </a:br>
            <a:r>
              <a:rPr lang="en-US" dirty="0">
                <a:latin typeface="Calibri" panose="020F0502020204030204" pitchFamily="34" charset="0"/>
                <a:ea typeface="Times New Roman" panose="02020603050405020304" pitchFamily="18" charset="0"/>
                <a:cs typeface="Calibri" panose="020F0502020204030204" pitchFamily="34" charset="0"/>
              </a:rPr>
              <a:t>See</a:t>
            </a:r>
            <a:r>
              <a:rPr lang="en-US" dirty="0">
                <a:solidFill>
                  <a:srgbClr val="1F497D"/>
                </a:solidFill>
                <a:latin typeface="Calibri" panose="020F0502020204030204" pitchFamily="34" charset="0"/>
                <a:ea typeface="Times New Roman" panose="02020603050405020304" pitchFamily="18" charset="0"/>
                <a:cs typeface="Calibri" panose="020F0502020204030204" pitchFamily="34" charset="0"/>
              </a:rPr>
              <a:t> </a:t>
            </a:r>
            <a:r>
              <a:rPr lang="en-US" u="sng" dirty="0">
                <a:solidFill>
                  <a:srgbClr val="0563C1"/>
                </a:solidFill>
                <a:latin typeface="Calibri" panose="020F0502020204030204" pitchFamily="34" charset="0"/>
                <a:ea typeface="Times New Roman" panose="02020603050405020304" pitchFamily="18" charset="0"/>
                <a:cs typeface="Calibri" panose="020F0502020204030204" pitchFamily="34" charset="0"/>
              </a:rPr>
              <a:t>sample questions</a:t>
            </a:r>
            <a:r>
              <a:rPr lang="en-US" dirty="0">
                <a:solidFill>
                  <a:srgbClr val="1F497D"/>
                </a:solidFill>
                <a:latin typeface="Calibri" panose="020F0502020204030204" pitchFamily="34" charset="0"/>
                <a:ea typeface="Times New Roman" panose="02020603050405020304" pitchFamily="18" charset="0"/>
                <a:cs typeface="Calibri" panose="020F0502020204030204" pitchFamily="34" charset="0"/>
              </a:rPr>
              <a:t>.</a:t>
            </a: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Times New Roman" panose="02020603050405020304" pitchFamily="18" charset="0"/>
              <a:ea typeface="Times New Roman" panose="02020603050405020304" pitchFamily="18" charset="0"/>
            </a:endParaRPr>
          </a:p>
        </p:txBody>
      </p:sp>
      <p:pic>
        <p:nvPicPr>
          <p:cNvPr id="4" name="Picture 2" descr="Text Box">
            <a:extLst>
              <a:ext uri="{FF2B5EF4-FFF2-40B4-BE49-F238E27FC236}">
                <a16:creationId xmlns:a16="http://schemas.microsoft.com/office/drawing/2014/main" id="{CB7A0A24-7600-4248-B2A0-3048BBF34F4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19792" y="1145954"/>
            <a:ext cx="15875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26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D9E8C-0874-2347-B525-8F23DF18B0CD}"/>
              </a:ext>
            </a:extLst>
          </p:cNvPr>
          <p:cNvSpPr/>
          <p:nvPr/>
        </p:nvSpPr>
        <p:spPr>
          <a:xfrm>
            <a:off x="430923" y="474345"/>
            <a:ext cx="11477297" cy="3785652"/>
          </a:xfrm>
          <a:prstGeom prst="rect">
            <a:avLst/>
          </a:prstGeom>
        </p:spPr>
        <p:txBody>
          <a:bodyPr wrap="square">
            <a:spAutoFit/>
          </a:bodyPr>
          <a:lstStyle/>
          <a:p>
            <a:pPr fontAlgn="base"/>
            <a:r>
              <a:rPr lang="en-US" sz="2400" b="1" dirty="0">
                <a:solidFill>
                  <a:srgbClr val="0070C0"/>
                </a:solidFill>
                <a:effectLst/>
                <a:ea typeface="Times New Roman" panose="02020603050405020304" pitchFamily="18" charset="0"/>
              </a:rPr>
              <a:t>SAMPLE Research Description if using </a:t>
            </a:r>
            <a:r>
              <a:rPr lang="en-US" sz="2400" b="1" dirty="0" err="1">
                <a:solidFill>
                  <a:srgbClr val="0070C0"/>
                </a:solidFill>
                <a:effectLst/>
                <a:ea typeface="Times New Roman" panose="02020603050405020304" pitchFamily="18" charset="0"/>
              </a:rPr>
              <a:t>REDCap</a:t>
            </a:r>
            <a:r>
              <a:rPr lang="en-US" sz="2400" b="1" dirty="0">
                <a:solidFill>
                  <a:srgbClr val="0070C0"/>
                </a:solidFill>
                <a:effectLst/>
                <a:ea typeface="Times New Roman" panose="02020603050405020304" pitchFamily="18" charset="0"/>
              </a:rPr>
              <a:t> for pre-screening eligibility survey</a:t>
            </a:r>
            <a:r>
              <a:rPr lang="en-US" sz="2400" b="1" dirty="0">
                <a:solidFill>
                  <a:srgbClr val="0070C0"/>
                </a:solidFill>
                <a:effectLst/>
                <a:ea typeface="Times New Roman" panose="02020603050405020304" pitchFamily="18" charset="0"/>
                <a:cs typeface="Calibri" panose="020F0502020204030204" pitchFamily="34" charset="0"/>
              </a:rPr>
              <a:t>: </a:t>
            </a:r>
            <a:r>
              <a:rPr lang="en-US" sz="2400" dirty="0">
                <a:solidFill>
                  <a:srgbClr val="0070C0"/>
                </a:solidFill>
                <a:effectLst/>
                <a:ea typeface="Times New Roman" panose="02020603050405020304" pitchFamily="18" charset="0"/>
                <a:cs typeface="Calibri" panose="020F0502020204030204" pitchFamily="34" charset="0"/>
              </a:rPr>
              <a:t> </a:t>
            </a:r>
            <a:endParaRPr lang="en-US" sz="2400" dirty="0">
              <a:solidFill>
                <a:srgbClr val="0070C0"/>
              </a:solidFill>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 </a:t>
            </a:r>
            <a:endParaRPr lang="en-US"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The study will employ a pre-screening eligibility survey to determine if a volunteer meets basic inclusion/exclusion criteria (see Appendix _).  We built and will administer the eligibility survey on UK’s </a:t>
            </a:r>
            <a:r>
              <a:rPr lang="en-US" dirty="0" err="1">
                <a:ea typeface="Times New Roman" panose="02020603050405020304" pitchFamily="18" charset="0"/>
                <a:cs typeface="Calibri" panose="020F0502020204030204" pitchFamily="34" charset="0"/>
              </a:rPr>
              <a:t>REDCap</a:t>
            </a:r>
            <a:r>
              <a:rPr lang="en-US" dirty="0">
                <a:ea typeface="Times New Roman" panose="02020603050405020304" pitchFamily="18" charset="0"/>
                <a:cs typeface="Calibri" panose="020F0502020204030204" pitchFamily="34" charset="0"/>
              </a:rPr>
              <a:t> which provides HIPAA compliant storage on UK servers and encrypted transmission of survey responses. The portable devices do not download the data, it is directly stored into the secure web-based connection (https) behind the firewall. All files are password protected once entered into the system. All project data is stored and hosted locally.</a:t>
            </a:r>
            <a:r>
              <a:rPr lang="en-US" dirty="0">
                <a:effectLst/>
                <a:ea typeface="Times New Roman" panose="02020603050405020304" pitchFamily="18" charset="0"/>
              </a:rPr>
              <a:t> </a:t>
            </a:r>
            <a:r>
              <a:rPr lang="en-US" dirty="0">
                <a:ea typeface="Times New Roman" panose="02020603050405020304" pitchFamily="18" charset="0"/>
                <a:cs typeface="Calibri" panose="020F0502020204030204" pitchFamily="34" charset="0"/>
              </a:rPr>
              <a:t>A link to the eligibility survey will be provided in recruitment materials.  The link will also be included in study information sent to </a:t>
            </a:r>
            <a:r>
              <a:rPr lang="en-US" dirty="0" err="1">
                <a:ea typeface="Times New Roman" panose="02020603050405020304" pitchFamily="18" charset="0"/>
                <a:cs typeface="Calibri" panose="020F0502020204030204" pitchFamily="34" charset="0"/>
              </a:rPr>
              <a:t>ResearchMatch</a:t>
            </a:r>
            <a:r>
              <a:rPr lang="en-US" dirty="0">
                <a:ea typeface="Times New Roman" panose="02020603050405020304" pitchFamily="18" charset="0"/>
                <a:cs typeface="Calibri" panose="020F0502020204030204" pitchFamily="34" charset="0"/>
              </a:rPr>
              <a:t> participants who have indicated interest in the study.   Before redirecting the volunteer outside of </a:t>
            </a:r>
            <a:r>
              <a:rPr lang="en-US" dirty="0" err="1">
                <a:ea typeface="Times New Roman" panose="02020603050405020304" pitchFamily="18" charset="0"/>
                <a:cs typeface="Calibri" panose="020F0502020204030204" pitchFamily="34" charset="0"/>
              </a:rPr>
              <a:t>ResearchMatch</a:t>
            </a:r>
            <a:r>
              <a:rPr lang="en-US" dirty="0">
                <a:ea typeface="Times New Roman" panose="02020603050405020304" pitchFamily="18" charset="0"/>
                <a:cs typeface="Calibri" panose="020F0502020204030204" pitchFamily="34" charset="0"/>
              </a:rPr>
              <a:t> and to the </a:t>
            </a:r>
            <a:r>
              <a:rPr lang="en-US" dirty="0" err="1">
                <a:ea typeface="Times New Roman" panose="02020603050405020304" pitchFamily="18" charset="0"/>
                <a:cs typeface="Calibri" panose="020F0502020204030204" pitchFamily="34" charset="0"/>
              </a:rPr>
              <a:t>REDCap</a:t>
            </a:r>
            <a:r>
              <a:rPr lang="en-US" dirty="0">
                <a:ea typeface="Times New Roman" panose="02020603050405020304" pitchFamily="18" charset="0"/>
                <a:cs typeface="Calibri" panose="020F0502020204030204" pitchFamily="34" charset="0"/>
              </a:rPr>
              <a:t> survey, the volunteer is once again asked to confirm their interest in completing the pre-screening survey.   </a:t>
            </a:r>
          </a:p>
          <a:p>
            <a:pPr fontAlgn="base"/>
            <a:endParaRPr lang="en-US" dirty="0">
              <a:effectLst/>
              <a:ea typeface="Times New Roman" panose="02020603050405020304" pitchFamily="18" charset="0"/>
              <a:cs typeface="Calibri" panose="020F0502020204030204" pitchFamily="34" charset="0"/>
            </a:endParaRPr>
          </a:p>
          <a:p>
            <a:pPr fontAlgn="base"/>
            <a:endParaRPr lang="en-US" dirty="0">
              <a:effectLst/>
              <a:ea typeface="Times New Roman" panose="02020603050405020304" pitchFamily="18" charset="0"/>
            </a:endParaRPr>
          </a:p>
        </p:txBody>
      </p:sp>
      <p:sp>
        <p:nvSpPr>
          <p:cNvPr id="7" name="Rectangle 5">
            <a:extLst>
              <a:ext uri="{FF2B5EF4-FFF2-40B4-BE49-F238E27FC236}">
                <a16:creationId xmlns:a16="http://schemas.microsoft.com/office/drawing/2014/main" id="{629D3604-41B7-974C-93D0-0527C4F5F045}"/>
              </a:ext>
            </a:extLst>
          </p:cNvPr>
          <p:cNvSpPr>
            <a:spLocks noChangeArrowheads="1"/>
          </p:cNvSpPr>
          <p:nvPr/>
        </p:nvSpPr>
        <p:spPr bwMode="auto">
          <a:xfrm>
            <a:off x="283780" y="35359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2" descr="Text Box">
            <a:extLst>
              <a:ext uri="{FF2B5EF4-FFF2-40B4-BE49-F238E27FC236}">
                <a16:creationId xmlns:a16="http://schemas.microsoft.com/office/drawing/2014/main" id="{9FF9E97F-BB15-0F4C-90A9-F47AA2FD140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3780" y="3720662"/>
            <a:ext cx="1587500" cy="520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CFE7DF5B-850D-E94D-B1DE-5B69B2A664EE}"/>
              </a:ext>
            </a:extLst>
          </p:cNvPr>
          <p:cNvSpPr>
            <a:spLocks noChangeArrowheads="1"/>
          </p:cNvSpPr>
          <p:nvPr/>
        </p:nvSpPr>
        <p:spPr bwMode="auto">
          <a:xfrm>
            <a:off x="433167" y="4310414"/>
            <a:ext cx="113256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Calibri" panose="020F0502020204030204" pitchFamily="34" charset="0"/>
                <a:cs typeface="Calibri" panose="020F0502020204030204" pitchFamily="34" charset="0"/>
              </a:rPr>
              <a:t>The </a:t>
            </a:r>
            <a:r>
              <a:rPr kumimoji="0" lang="en-US" altLang="en-US" b="0" i="0" u="none" strike="noStrike" cap="none" normalizeH="0" baseline="0" dirty="0" err="1">
                <a:ln>
                  <a:noFill/>
                </a:ln>
                <a:solidFill>
                  <a:schemeClr val="tx1"/>
                </a:solidFill>
                <a:effectLst/>
                <a:ea typeface="Calibri" panose="020F0502020204030204" pitchFamily="34" charset="0"/>
                <a:cs typeface="Calibri" panose="020F0502020204030204" pitchFamily="34" charset="0"/>
              </a:rPr>
              <a:t>REDCap</a:t>
            </a:r>
            <a:r>
              <a:rPr kumimoji="0" lang="en-US" altLang="en-US" b="0" i="0" u="none" strike="noStrike" cap="none" normalizeH="0" baseline="0" dirty="0">
                <a:ln>
                  <a:noFill/>
                </a:ln>
                <a:solidFill>
                  <a:schemeClr val="tx1"/>
                </a:solidFill>
                <a:effectLst/>
                <a:ea typeface="Calibri" panose="020F0502020204030204" pitchFamily="34" charset="0"/>
                <a:cs typeface="Calibri" panose="020F0502020204030204" pitchFamily="34" charset="0"/>
              </a:rPr>
              <a:t> survey includes an on-line consent process with consent indicated by selecting the “submit” button. Since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Calibri" panose="020F0502020204030204" pitchFamily="34" charset="0"/>
                <a:cs typeface="Calibri" panose="020F0502020204030204" pitchFamily="34" charset="0"/>
              </a:rPr>
              <a:t>no signature is obtained we are requesting a waiver of documentation for the pre-screening survey. The volunteer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Calibri" panose="020F0502020204030204" pitchFamily="34" charset="0"/>
                <a:cs typeface="Calibri" panose="020F0502020204030204" pitchFamily="34" charset="0"/>
              </a:rPr>
              <a:t>may skip questions or discontinue the survey at any time.  All respondents will be asked </a:t>
            </a:r>
            <a:r>
              <a:rPr kumimoji="0" lang="en-US"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permission for investigator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to retain information and contact individual with future study opportunities</a:t>
            </a:r>
            <a:r>
              <a:rPr kumimoji="0" lang="en-US" altLang="en-US" b="0" i="0" u="none" strike="noStrike" cap="none" normalizeH="0" baseline="0" dirty="0">
                <a:ln>
                  <a:noFill/>
                </a:ln>
                <a:solidFill>
                  <a:schemeClr val="tx1"/>
                </a:solidFill>
                <a:effectLst/>
                <a:ea typeface="Calibri" panose="020F0502020204030204" pitchFamily="34" charset="0"/>
                <a:cs typeface="Calibri" panose="020F0502020204030204" pitchFamily="34" charset="0"/>
              </a:rPr>
              <a:t>  </a:t>
            </a:r>
            <a:r>
              <a:rPr kumimoji="0" lang="en-US" altLang="en-US"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161613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6273AD-D9B9-0A4E-A8BF-3FAAB51B7AC3}"/>
              </a:ext>
            </a:extLst>
          </p:cNvPr>
          <p:cNvSpPr/>
          <p:nvPr/>
        </p:nvSpPr>
        <p:spPr>
          <a:xfrm>
            <a:off x="493986" y="409949"/>
            <a:ext cx="11204028" cy="4893647"/>
          </a:xfrm>
          <a:prstGeom prst="rect">
            <a:avLst/>
          </a:prstGeom>
        </p:spPr>
        <p:txBody>
          <a:bodyPr wrap="square">
            <a:spAutoFit/>
          </a:bodyPr>
          <a:lstStyle/>
          <a:p>
            <a:pPr fontAlgn="base"/>
            <a:r>
              <a:rPr lang="en-US" sz="2400" b="1" dirty="0">
                <a:solidFill>
                  <a:srgbClr val="0070C0"/>
                </a:solidFill>
                <a:effectLst/>
                <a:ea typeface="Times New Roman" panose="02020603050405020304" pitchFamily="18" charset="0"/>
              </a:rPr>
              <a:t>Sample</a:t>
            </a:r>
            <a:r>
              <a:rPr lang="en-US" sz="2400" b="1" dirty="0">
                <a:solidFill>
                  <a:srgbClr val="0070C0"/>
                </a:solidFill>
                <a:effectLst/>
                <a:ea typeface="Times New Roman" panose="02020603050405020304" pitchFamily="18" charset="0"/>
                <a:cs typeface="Calibri" panose="020F0502020204030204" pitchFamily="34" charset="0"/>
              </a:rPr>
              <a:t> </a:t>
            </a:r>
            <a:r>
              <a:rPr lang="en-US" sz="2400" b="1" dirty="0" err="1">
                <a:solidFill>
                  <a:srgbClr val="0070C0"/>
                </a:solidFill>
                <a:effectLst/>
                <a:ea typeface="Times New Roman" panose="02020603050405020304" pitchFamily="18" charset="0"/>
              </a:rPr>
              <a:t>REDCap</a:t>
            </a:r>
            <a:r>
              <a:rPr lang="en-US" sz="2400" b="1" dirty="0">
                <a:solidFill>
                  <a:srgbClr val="0070C0"/>
                </a:solidFill>
                <a:effectLst/>
                <a:ea typeface="Times New Roman" panose="02020603050405020304" pitchFamily="18" charset="0"/>
              </a:rPr>
              <a:t> Eligibility Survey Consent:  </a:t>
            </a:r>
            <a:endParaRPr lang="en-US" sz="2000" b="1" dirty="0">
              <a:solidFill>
                <a:srgbClr val="0070C0"/>
              </a:solidFill>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 </a:t>
            </a:r>
            <a:endParaRPr lang="en-US" sz="2000"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You are invited to complete this pre-screening survey is to see if you might be a good fit for the ____________research study.  ____________(</a:t>
            </a:r>
            <a:r>
              <a:rPr lang="en-US" i="1" dirty="0">
                <a:ea typeface="Times New Roman" panose="02020603050405020304" pitchFamily="18" charset="0"/>
                <a:cs typeface="Calibri" panose="020F0502020204030204" pitchFamily="34" charset="0"/>
              </a:rPr>
              <a:t>principal investigator</a:t>
            </a:r>
            <a:r>
              <a:rPr lang="en-US" dirty="0">
                <a:ea typeface="Times New Roman" panose="02020603050405020304" pitchFamily="18" charset="0"/>
                <a:cs typeface="Calibri" panose="020F0502020204030204" pitchFamily="34" charset="0"/>
              </a:rPr>
              <a:t>) is conducting the ___________ research study at the University of Kentucky.  The pre-screening survey will ask general information and health questions.</a:t>
            </a:r>
            <a:r>
              <a:rPr lang="en-US" dirty="0">
                <a:ea typeface="Times New Roman" panose="02020603050405020304" pitchFamily="18" charset="0"/>
              </a:rPr>
              <a:t>  </a:t>
            </a:r>
            <a:r>
              <a:rPr lang="en-US" dirty="0">
                <a:ea typeface="Times New Roman" panose="02020603050405020304" pitchFamily="18" charset="0"/>
                <a:cs typeface="Calibri" panose="020F0502020204030204" pitchFamily="34" charset="0"/>
              </a:rPr>
              <a:t>Your answers gives us an idea whether or not you meet some of the basic criteria for the study.   Completing this screening survey does NOT obligate you to participate in the _________ research study.  If your answers show that you might qualify, we will (</a:t>
            </a:r>
            <a:r>
              <a:rPr lang="en-US" i="1" dirty="0">
                <a:ea typeface="Times New Roman" panose="02020603050405020304" pitchFamily="18" charset="0"/>
                <a:cs typeface="Calibri" panose="020F0502020204030204" pitchFamily="34" charset="0"/>
              </a:rPr>
              <a:t>contact you/meet with you</a:t>
            </a:r>
            <a:r>
              <a:rPr lang="en-US" dirty="0">
                <a:ea typeface="Times New Roman" panose="02020603050405020304" pitchFamily="18" charset="0"/>
                <a:cs typeface="Calibri" panose="020F0502020204030204" pitchFamily="34" charset="0"/>
              </a:rPr>
              <a:t>) to explain the ________ research study further.   There may be no direct benefit to you for completing the screening survey. </a:t>
            </a:r>
            <a:endParaRPr lang="en-US" sz="2000" dirty="0">
              <a:effectLst/>
              <a:ea typeface="Times New Roman" panose="02020603050405020304" pitchFamily="18" charset="0"/>
            </a:endParaRPr>
          </a:p>
          <a:p>
            <a:pPr fontAlgn="base"/>
            <a:r>
              <a:rPr lang="en-US" dirty="0">
                <a:ea typeface="Times New Roman" panose="02020603050405020304" pitchFamily="18" charset="0"/>
              </a:rPr>
              <a:t> </a:t>
            </a:r>
            <a:endParaRPr lang="en-US" sz="2000"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Only complete the pre-screening survey if you choose to do so.  You may also skip any questions or quit the survey at any time</a:t>
            </a:r>
            <a:r>
              <a:rPr lang="en-US" dirty="0">
                <a:ea typeface="Times New Roman" panose="02020603050405020304" pitchFamily="18" charset="0"/>
              </a:rPr>
              <a:t>.   </a:t>
            </a:r>
            <a:br>
              <a:rPr lang="en-US" dirty="0">
                <a:ea typeface="Times New Roman" panose="02020603050405020304" pitchFamily="18" charset="0"/>
              </a:rPr>
            </a:br>
            <a:r>
              <a:rPr lang="en-US" dirty="0">
                <a:ea typeface="Times New Roman" panose="02020603050405020304" pitchFamily="18" charset="0"/>
                <a:cs typeface="Calibri" panose="020F0502020204030204" pitchFamily="34" charset="0"/>
              </a:rPr>
              <a:t> </a:t>
            </a:r>
            <a:br>
              <a:rPr lang="en-US" dirty="0">
                <a:ea typeface="Times New Roman" panose="02020603050405020304" pitchFamily="18" charset="0"/>
                <a:cs typeface="Calibri" panose="020F0502020204030204" pitchFamily="34" charset="0"/>
              </a:rPr>
            </a:br>
            <a:r>
              <a:rPr lang="en-US" dirty="0">
                <a:ea typeface="Times New Roman" panose="02020603050405020304" pitchFamily="18" charset="0"/>
                <a:cs typeface="Calibri" panose="020F0502020204030204" pitchFamily="34" charset="0"/>
              </a:rPr>
              <a:t>Your response to the survey will be kept confidential to the extent allowed by law. This survey is on the University of Kentucky web-based tool called </a:t>
            </a:r>
            <a:r>
              <a:rPr lang="en-US" dirty="0" err="1">
                <a:ea typeface="Times New Roman" panose="02020603050405020304" pitchFamily="18" charset="0"/>
                <a:cs typeface="Calibri" panose="020F0502020204030204" pitchFamily="34" charset="0"/>
              </a:rPr>
              <a:t>REDCap</a:t>
            </a:r>
            <a:r>
              <a:rPr lang="en-US" dirty="0">
                <a:ea typeface="Times New Roman" panose="02020603050405020304" pitchFamily="18" charset="0"/>
                <a:cs typeface="Calibri" panose="020F0502020204030204" pitchFamily="34" charset="0"/>
              </a:rPr>
              <a:t>.  </a:t>
            </a:r>
            <a:r>
              <a:rPr lang="en-US" dirty="0" err="1">
                <a:ea typeface="Times New Roman" panose="02020603050405020304" pitchFamily="18" charset="0"/>
                <a:cs typeface="Calibri" panose="020F0502020204030204" pitchFamily="34" charset="0"/>
              </a:rPr>
              <a:t>REDCap</a:t>
            </a:r>
            <a:r>
              <a:rPr lang="en-US" dirty="0">
                <a:ea typeface="Times New Roman" panose="02020603050405020304" pitchFamily="18" charset="0"/>
                <a:cs typeface="Calibri" panose="020F0502020204030204" pitchFamily="34" charset="0"/>
              </a:rPr>
              <a:t> has features to help keep your information secure.  However, as with anything involving the Internet, we can never guarantee the complete confidentiality of the information. </a:t>
            </a:r>
            <a:endParaRPr lang="en-US" sz="2000" dirty="0">
              <a:effectLst/>
              <a:ea typeface="Times New Roman" panose="02020603050405020304" pitchFamily="18" charset="0"/>
            </a:endParaRPr>
          </a:p>
          <a:p>
            <a:pPr fontAlgn="base"/>
            <a:r>
              <a:rPr lang="en-US" dirty="0">
                <a:ea typeface="Times New Roman" panose="02020603050405020304" pitchFamily="18" charset="0"/>
                <a:cs typeface="Calibri" panose="020F0502020204030204" pitchFamily="34" charset="0"/>
              </a:rPr>
              <a:t> </a:t>
            </a: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409860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05E21-9AAD-1D48-8EEB-E5573ED7152A}"/>
              </a:ext>
            </a:extLst>
          </p:cNvPr>
          <p:cNvSpPr/>
          <p:nvPr/>
        </p:nvSpPr>
        <p:spPr>
          <a:xfrm>
            <a:off x="536027" y="606744"/>
            <a:ext cx="11119945" cy="3785652"/>
          </a:xfrm>
          <a:prstGeom prst="rect">
            <a:avLst/>
          </a:prstGeom>
        </p:spPr>
        <p:txBody>
          <a:bodyPr wrap="square">
            <a:spAutoFit/>
          </a:bodyPr>
          <a:lstStyle/>
          <a:p>
            <a:pPr fontAlgn="base"/>
            <a:r>
              <a:rPr lang="en-US" sz="2400" b="1" dirty="0">
                <a:solidFill>
                  <a:srgbClr val="0070C0"/>
                </a:solidFill>
                <a:ea typeface="Times New Roman" panose="02020603050405020304" pitchFamily="18" charset="0"/>
              </a:rPr>
              <a:t>Sample</a:t>
            </a:r>
            <a:r>
              <a:rPr lang="en-US" sz="2400" b="1" dirty="0">
                <a:solidFill>
                  <a:srgbClr val="0070C0"/>
                </a:solidFill>
                <a:ea typeface="Times New Roman" panose="02020603050405020304" pitchFamily="18" charset="0"/>
                <a:cs typeface="Calibri" panose="020F0502020204030204" pitchFamily="34" charset="0"/>
              </a:rPr>
              <a:t> </a:t>
            </a:r>
            <a:r>
              <a:rPr lang="en-US" sz="2400" b="1" dirty="0" err="1">
                <a:solidFill>
                  <a:srgbClr val="0070C0"/>
                </a:solidFill>
                <a:ea typeface="Times New Roman" panose="02020603050405020304" pitchFamily="18" charset="0"/>
              </a:rPr>
              <a:t>REDCap</a:t>
            </a:r>
            <a:r>
              <a:rPr lang="en-US" sz="2400" b="1" dirty="0">
                <a:solidFill>
                  <a:srgbClr val="0070C0"/>
                </a:solidFill>
                <a:ea typeface="Times New Roman" panose="02020603050405020304" pitchFamily="18" charset="0"/>
              </a:rPr>
              <a:t> Eligibility Survey Consent:  continued</a:t>
            </a:r>
            <a:endParaRPr lang="en-US" sz="2400" dirty="0">
              <a:ea typeface="Times New Roman" panose="02020603050405020304" pitchFamily="18" charset="0"/>
              <a:cs typeface="Calibri" panose="020F0502020204030204" pitchFamily="34" charset="0"/>
            </a:endParaRPr>
          </a:p>
          <a:p>
            <a:pPr fontAlgn="base"/>
            <a:endParaRPr lang="en-US" dirty="0">
              <a:latin typeface="Calibri" panose="020F0502020204030204" pitchFamily="34" charset="0"/>
              <a:ea typeface="Times New Roman" panose="02020603050405020304" pitchFamily="18" charset="0"/>
              <a:cs typeface="Calibri" panose="020F0502020204030204" pitchFamily="34" charset="0"/>
            </a:endParaRPr>
          </a:p>
          <a:p>
            <a:pPr fontAlgn="base"/>
            <a:r>
              <a:rPr lang="en-US" dirty="0">
                <a:latin typeface="Calibri" panose="020F0502020204030204" pitchFamily="34" charset="0"/>
                <a:ea typeface="Times New Roman" panose="02020603050405020304" pitchFamily="18" charset="0"/>
                <a:cs typeface="Calibri" panose="020F0502020204030204" pitchFamily="34" charset="0"/>
              </a:rPr>
              <a:t>Please be aware, while we make every effort to safeguard your data once received on our servers via </a:t>
            </a:r>
            <a:r>
              <a:rPr lang="en-US" dirty="0" err="1">
                <a:latin typeface="Calibri" panose="020F0502020204030204" pitchFamily="34" charset="0"/>
                <a:ea typeface="Times New Roman" panose="02020603050405020304" pitchFamily="18" charset="0"/>
                <a:cs typeface="Calibri" panose="020F0502020204030204" pitchFamily="34" charset="0"/>
              </a:rPr>
              <a:t>REDCap</a:t>
            </a:r>
            <a:r>
              <a:rPr lang="en-US" dirty="0">
                <a:latin typeface="Calibri" panose="020F0502020204030204" pitchFamily="34" charset="0"/>
                <a:ea typeface="Times New Roman" panose="02020603050405020304" pitchFamily="18" charset="0"/>
                <a:cs typeface="Calibri" panose="020F0502020204030204" pitchFamily="34" charset="0"/>
              </a:rPr>
              <a:t>, given the nature of online surveys, as with anything involving the Internet, we can never guarantee the confidentiality of the data while still </a:t>
            </a:r>
            <a:r>
              <a:rPr lang="en-US" dirty="0" err="1">
                <a:latin typeface="Calibri" panose="020F0502020204030204" pitchFamily="34" charset="0"/>
                <a:ea typeface="Times New Roman" panose="02020603050405020304" pitchFamily="18" charset="0"/>
                <a:cs typeface="Calibri" panose="020F0502020204030204" pitchFamily="34" charset="0"/>
              </a:rPr>
              <a:t>en</a:t>
            </a:r>
            <a:r>
              <a:rPr lang="en-US" dirty="0">
                <a:latin typeface="Calibri" panose="020F0502020204030204" pitchFamily="34" charset="0"/>
                <a:ea typeface="Times New Roman" panose="02020603050405020304" pitchFamily="18" charset="0"/>
                <a:cs typeface="Calibri" panose="020F0502020204030204" pitchFamily="34" charset="0"/>
              </a:rPr>
              <a:t>-route to us. </a:t>
            </a:r>
          </a:p>
          <a:p>
            <a:pPr fontAlgn="base"/>
            <a:endParaRPr lang="en-US" dirty="0">
              <a:latin typeface="Calibri" panose="020F0502020204030204" pitchFamily="34" charset="0"/>
              <a:ea typeface="Times New Roman" panose="02020603050405020304" pitchFamily="18" charset="0"/>
              <a:cs typeface="Calibri" panose="020F0502020204030204" pitchFamily="34" charset="0"/>
            </a:endParaRPr>
          </a:p>
          <a:p>
            <a:pPr fontAlgn="base"/>
            <a:r>
              <a:rPr lang="en-US" dirty="0">
                <a:latin typeface="Calibri" panose="020F0502020204030204" pitchFamily="34" charset="0"/>
                <a:ea typeface="Times New Roman" panose="02020603050405020304" pitchFamily="18" charset="0"/>
                <a:cs typeface="Calibri" panose="020F0502020204030204" pitchFamily="34" charset="0"/>
              </a:rPr>
              <a:t>If you have questions about this pre-screening survey or the _________ research study, please feel free to ask. You may contact the study team at_________________.  </a:t>
            </a:r>
            <a:r>
              <a:rPr lang="en-US" dirty="0">
                <a:latin typeface="Arial" panose="020B060402020202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cs typeface="Calibri" panose="020F0502020204030204" pitchFamily="34" charset="0"/>
              </a:rPr>
              <a:t>  If you have complaints, suggestions, or questions about your rights as a research volunteer, contact the staff in the University of Kentucky Office of Research Integrity at 859-257-9428 or toll-free at 1-866-400-9428. </a:t>
            </a:r>
            <a:endParaRPr lang="en-US" sz="2000" dirty="0">
              <a:effectLst/>
              <a:latin typeface="Times New Roman" panose="02020603050405020304" pitchFamily="18" charset="0"/>
              <a:ea typeface="Times New Roman" panose="02020603050405020304" pitchFamily="18" charset="0"/>
            </a:endParaRPr>
          </a:p>
          <a:p>
            <a:pPr fontAlgn="base"/>
            <a:r>
              <a:rPr lang="en-US" dirty="0">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fontAlgn="base"/>
            <a:r>
              <a:rPr lang="en-US" dirty="0">
                <a:latin typeface="Calibri" panose="020F0502020204030204" pitchFamily="34" charset="0"/>
                <a:ea typeface="Times New Roman" panose="02020603050405020304" pitchFamily="18" charset="0"/>
                <a:cs typeface="Calibri" panose="020F0502020204030204" pitchFamily="34" charset="0"/>
              </a:rPr>
              <a:t>The survey will take about ___ minutes to complete.    By clicking the</a:t>
            </a:r>
            <a:r>
              <a:rPr lang="en-US" dirty="0">
                <a:latin typeface="Arial" panose="020B060402020202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cs typeface="Calibri" panose="020F0502020204030204" pitchFamily="34" charset="0"/>
              </a:rPr>
              <a:t>[submit</a:t>
            </a:r>
            <a:r>
              <a:rPr lang="en-US" dirty="0">
                <a:latin typeface="Arial" panose="020B0604020202020204" pitchFamily="34" charset="0"/>
                <a:ea typeface="Times New Roman" panose="02020603050405020304" pitchFamily="18" charset="0"/>
              </a:rPr>
              <a:t>]</a:t>
            </a:r>
            <a:r>
              <a:rPr lang="en-US" dirty="0">
                <a:latin typeface="Calibri" panose="020F0502020204030204" pitchFamily="34" charset="0"/>
                <a:ea typeface="Times New Roman" panose="02020603050405020304" pitchFamily="18" charset="0"/>
                <a:cs typeface="Calibri" panose="020F0502020204030204" pitchFamily="34" charset="0"/>
              </a:rPr>
              <a:t> button below you are indicating that you understand the information and agree to begin the pre-screening survey.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907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12D34-F77D-8742-88F4-539642D0B718}"/>
              </a:ext>
            </a:extLst>
          </p:cNvPr>
          <p:cNvSpPr/>
          <p:nvPr/>
        </p:nvSpPr>
        <p:spPr>
          <a:xfrm>
            <a:off x="5226908" y="166080"/>
            <a:ext cx="5790275" cy="657105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social media post&#10;&#10;Description automatically generated">
            <a:extLst>
              <a:ext uri="{FF2B5EF4-FFF2-40B4-BE49-F238E27FC236}">
                <a16:creationId xmlns:a16="http://schemas.microsoft.com/office/drawing/2014/main" id="{0AB51980-036C-A342-9894-E4A61B50F313}"/>
              </a:ext>
            </a:extLst>
          </p:cNvPr>
          <p:cNvPicPr>
            <a:picLocks noChangeAspect="1"/>
          </p:cNvPicPr>
          <p:nvPr/>
        </p:nvPicPr>
        <p:blipFill rotWithShape="1">
          <a:blip r:embed="rId2"/>
          <a:srcRect l="1180" t="71904" r="1100" b="1773"/>
          <a:stretch/>
        </p:blipFill>
        <p:spPr>
          <a:xfrm>
            <a:off x="5335837" y="4748320"/>
            <a:ext cx="5619561" cy="1978604"/>
          </a:xfrm>
          <a:prstGeom prst="rect">
            <a:avLst/>
          </a:prstGeom>
        </p:spPr>
      </p:pic>
      <p:sp>
        <p:nvSpPr>
          <p:cNvPr id="2" name="TextBox 1">
            <a:extLst>
              <a:ext uri="{FF2B5EF4-FFF2-40B4-BE49-F238E27FC236}">
                <a16:creationId xmlns:a16="http://schemas.microsoft.com/office/drawing/2014/main" id="{FF8B9758-CAB9-3F4E-B170-1F1D3D5B1A62}"/>
              </a:ext>
            </a:extLst>
          </p:cNvPr>
          <p:cNvSpPr txBox="1"/>
          <p:nvPr/>
        </p:nvSpPr>
        <p:spPr>
          <a:xfrm>
            <a:off x="385576" y="373280"/>
            <a:ext cx="4353821" cy="3416320"/>
          </a:xfrm>
          <a:prstGeom prst="rect">
            <a:avLst/>
          </a:prstGeom>
          <a:noFill/>
        </p:spPr>
        <p:txBody>
          <a:bodyPr wrap="none" rtlCol="0">
            <a:spAutoFit/>
          </a:bodyPr>
          <a:lstStyle/>
          <a:p>
            <a:r>
              <a:rPr lang="en-US" b="1" dirty="0" err="1">
                <a:solidFill>
                  <a:srgbClr val="0070C0"/>
                </a:solidFill>
              </a:rPr>
              <a:t>REDCap</a:t>
            </a:r>
            <a:r>
              <a:rPr lang="en-US" b="1" dirty="0">
                <a:solidFill>
                  <a:srgbClr val="0070C0"/>
                </a:solidFill>
              </a:rPr>
              <a:t> Example prescreening form:</a:t>
            </a:r>
          </a:p>
          <a:p>
            <a:r>
              <a:rPr lang="en-US" b="1" dirty="0">
                <a:solidFill>
                  <a:srgbClr val="0070C0"/>
                </a:solidFill>
              </a:rPr>
              <a:t>Participant side</a:t>
            </a:r>
          </a:p>
          <a:p>
            <a:endParaRPr lang="en-US" b="1" dirty="0">
              <a:solidFill>
                <a:srgbClr val="0070C0"/>
              </a:solidFill>
            </a:endParaRPr>
          </a:p>
          <a:p>
            <a:r>
              <a:rPr lang="en-US" b="1" dirty="0">
                <a:solidFill>
                  <a:srgbClr val="0070C0"/>
                </a:solidFill>
                <a:hlinkClick r:id="rId3"/>
              </a:rPr>
              <a:t>REDCap: </a:t>
            </a:r>
            <a:br>
              <a:rPr lang="en-US" b="1" dirty="0">
                <a:solidFill>
                  <a:srgbClr val="0070C0"/>
                </a:solidFill>
                <a:hlinkClick r:id="rId3"/>
              </a:rPr>
            </a:br>
            <a:r>
              <a:rPr lang="en-US" b="1" dirty="0">
                <a:solidFill>
                  <a:srgbClr val="0070C0"/>
                </a:solidFill>
                <a:hlinkClick r:id="rId3"/>
              </a:rPr>
              <a:t>https://redcap.uky.edu/redcap/index.php</a:t>
            </a:r>
            <a:endParaRPr lang="en-US" b="1" dirty="0">
              <a:solidFill>
                <a:srgbClr val="0070C0"/>
              </a:solidFill>
            </a:endParaRPr>
          </a:p>
          <a:p>
            <a:endParaRPr lang="en-US" dirty="0"/>
          </a:p>
          <a:p>
            <a:r>
              <a:rPr lang="en-US" dirty="0"/>
              <a:t>Contact: </a:t>
            </a:r>
            <a:r>
              <a:rPr lang="en-US" dirty="0" err="1"/>
              <a:t>Brent.Seeders@uky.edu</a:t>
            </a:r>
            <a:r>
              <a:rPr lang="en-US" dirty="0"/>
              <a:t> for more </a:t>
            </a:r>
          </a:p>
          <a:p>
            <a:r>
              <a:rPr lang="en-US" dirty="0"/>
              <a:t>information or see </a:t>
            </a:r>
            <a:r>
              <a:rPr lang="en-US" dirty="0" err="1"/>
              <a:t>REDCap</a:t>
            </a:r>
            <a:r>
              <a:rPr lang="en-US" dirty="0"/>
              <a:t> tutorials on how </a:t>
            </a:r>
          </a:p>
          <a:p>
            <a:r>
              <a:rPr lang="en-US" dirty="0"/>
              <a:t>use </a:t>
            </a:r>
            <a:r>
              <a:rPr lang="en-US" dirty="0" err="1"/>
              <a:t>REDCap</a:t>
            </a:r>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179AA0CC-63A7-3E45-824A-FE8CF87BA3E1}"/>
              </a:ext>
            </a:extLst>
          </p:cNvPr>
          <p:cNvSpPr txBox="1"/>
          <p:nvPr/>
        </p:nvSpPr>
        <p:spPr>
          <a:xfrm>
            <a:off x="5329738" y="1075143"/>
            <a:ext cx="5687445" cy="4116512"/>
          </a:xfrm>
          <a:prstGeom prst="rect">
            <a:avLst/>
          </a:prstGeom>
          <a:noFill/>
        </p:spPr>
        <p:txBody>
          <a:bodyPr wrap="square" rtlCol="0">
            <a:spAutoFit/>
          </a:bodyPr>
          <a:lstStyle/>
          <a:p>
            <a:pPr fontAlgn="base"/>
            <a:r>
              <a:rPr lang="en-US" sz="1000" dirty="0">
                <a:ea typeface="Times New Roman" panose="02020603050405020304" pitchFamily="18" charset="0"/>
                <a:cs typeface="Calibri" panose="020F0502020204030204" pitchFamily="34" charset="0"/>
              </a:rPr>
              <a:t>You are invited to complete this pre-screening survey is to see if you might be a good fit for the __________ research study.  __________ (</a:t>
            </a:r>
            <a:r>
              <a:rPr lang="en-US" sz="1000" i="1" dirty="0">
                <a:ea typeface="Times New Roman" panose="02020603050405020304" pitchFamily="18" charset="0"/>
                <a:cs typeface="Calibri" panose="020F0502020204030204" pitchFamily="34" charset="0"/>
              </a:rPr>
              <a:t>principal investigator</a:t>
            </a:r>
            <a:r>
              <a:rPr lang="en-US" sz="1000" dirty="0">
                <a:ea typeface="Times New Roman" panose="02020603050405020304" pitchFamily="18" charset="0"/>
                <a:cs typeface="Calibri" panose="020F0502020204030204" pitchFamily="34" charset="0"/>
              </a:rPr>
              <a:t>) is conducting the ____________ _________ research study at the University of Kentucky. The pre-screening survey will ask general information and health questions.</a:t>
            </a:r>
            <a:r>
              <a:rPr lang="en-US" sz="1000" dirty="0">
                <a:ea typeface="Times New Roman" panose="02020603050405020304" pitchFamily="18" charset="0"/>
              </a:rPr>
              <a:t>  </a:t>
            </a:r>
            <a:r>
              <a:rPr lang="en-US" sz="1000" dirty="0">
                <a:ea typeface="Times New Roman" panose="02020603050405020304" pitchFamily="18" charset="0"/>
                <a:cs typeface="Calibri" panose="020F0502020204030204" pitchFamily="34" charset="0"/>
              </a:rPr>
              <a:t>Your answers gives us an idea whether or not you meet some of the basic criteria for the study.   Completing this screening survey does NOT obligate you to participate in the _________ research study.  If your answers show that you might qualify, we will (</a:t>
            </a:r>
            <a:r>
              <a:rPr lang="en-US" sz="1000" i="1" dirty="0">
                <a:ea typeface="Times New Roman" panose="02020603050405020304" pitchFamily="18" charset="0"/>
                <a:cs typeface="Calibri" panose="020F0502020204030204" pitchFamily="34" charset="0"/>
              </a:rPr>
              <a:t>contact you/meet with you</a:t>
            </a:r>
            <a:r>
              <a:rPr lang="en-US" sz="1000" dirty="0">
                <a:ea typeface="Times New Roman" panose="02020603050405020304" pitchFamily="18" charset="0"/>
                <a:cs typeface="Calibri" panose="020F0502020204030204" pitchFamily="34" charset="0"/>
              </a:rPr>
              <a:t>) to explain the ________ research study further. There may be no direct benefit to you for completing the screening survey. </a:t>
            </a:r>
            <a:endParaRPr lang="en-US" sz="1050" dirty="0">
              <a:ea typeface="Times New Roman" panose="02020603050405020304" pitchFamily="18" charset="0"/>
            </a:endParaRPr>
          </a:p>
          <a:p>
            <a:pPr fontAlgn="base"/>
            <a:r>
              <a:rPr lang="en-US" sz="500" dirty="0">
                <a:ea typeface="Times New Roman" panose="02020603050405020304" pitchFamily="18" charset="0"/>
              </a:rPr>
              <a:t> </a:t>
            </a:r>
            <a:endParaRPr lang="en-US" sz="600" dirty="0">
              <a:ea typeface="Times New Roman" panose="02020603050405020304" pitchFamily="18" charset="0"/>
            </a:endParaRPr>
          </a:p>
          <a:p>
            <a:pPr fontAlgn="base"/>
            <a:r>
              <a:rPr lang="en-US" sz="1000" dirty="0">
                <a:ea typeface="Times New Roman" panose="02020603050405020304" pitchFamily="18" charset="0"/>
                <a:cs typeface="Calibri" panose="020F0502020204030204" pitchFamily="34" charset="0"/>
              </a:rPr>
              <a:t>Only complete the pre-screening survey if you choose to do so.  You may also skip any questions or quit the survey at any time</a:t>
            </a:r>
            <a:r>
              <a:rPr lang="en-US" sz="1000" dirty="0">
                <a:ea typeface="Times New Roman" panose="02020603050405020304" pitchFamily="18" charset="0"/>
              </a:rPr>
              <a:t>.   </a:t>
            </a:r>
            <a:br>
              <a:rPr lang="en-US" sz="1000" dirty="0">
                <a:ea typeface="Times New Roman" panose="02020603050405020304" pitchFamily="18" charset="0"/>
              </a:rPr>
            </a:br>
            <a:r>
              <a:rPr lang="en-US" sz="400" dirty="0">
                <a:ea typeface="Times New Roman" panose="02020603050405020304" pitchFamily="18" charset="0"/>
                <a:cs typeface="Calibri" panose="020F0502020204030204" pitchFamily="34" charset="0"/>
              </a:rPr>
              <a:t> </a:t>
            </a:r>
            <a:br>
              <a:rPr lang="en-US" sz="1000" dirty="0">
                <a:ea typeface="Times New Roman" panose="02020603050405020304" pitchFamily="18" charset="0"/>
                <a:cs typeface="Calibri" panose="020F0502020204030204" pitchFamily="34" charset="0"/>
              </a:rPr>
            </a:br>
            <a:r>
              <a:rPr lang="en-US" sz="1000" dirty="0">
                <a:ea typeface="Times New Roman" panose="02020603050405020304" pitchFamily="18" charset="0"/>
                <a:cs typeface="Calibri" panose="020F0502020204030204" pitchFamily="34" charset="0"/>
              </a:rPr>
              <a:t>Your response to the survey will be kept confidential to the extent allowed by law.  This survey is on the University of Kentucky web-based tool called </a:t>
            </a:r>
            <a:r>
              <a:rPr lang="en-US" sz="1000" dirty="0" err="1">
                <a:ea typeface="Times New Roman" panose="02020603050405020304" pitchFamily="18" charset="0"/>
                <a:cs typeface="Calibri" panose="020F0502020204030204" pitchFamily="34" charset="0"/>
              </a:rPr>
              <a:t>REDCap</a:t>
            </a:r>
            <a:r>
              <a:rPr lang="en-US" sz="1000" dirty="0">
                <a:ea typeface="Times New Roman" panose="02020603050405020304" pitchFamily="18" charset="0"/>
                <a:cs typeface="Calibri" panose="020F0502020204030204" pitchFamily="34" charset="0"/>
              </a:rPr>
              <a:t>.  </a:t>
            </a:r>
            <a:r>
              <a:rPr lang="en-US" sz="1000" dirty="0" err="1">
                <a:ea typeface="Times New Roman" panose="02020603050405020304" pitchFamily="18" charset="0"/>
                <a:cs typeface="Calibri" panose="020F0502020204030204" pitchFamily="34" charset="0"/>
              </a:rPr>
              <a:t>REDCap</a:t>
            </a:r>
            <a:r>
              <a:rPr lang="en-US" sz="1000" dirty="0">
                <a:ea typeface="Times New Roman" panose="02020603050405020304" pitchFamily="18" charset="0"/>
                <a:cs typeface="Calibri" panose="020F0502020204030204" pitchFamily="34" charset="0"/>
              </a:rPr>
              <a:t> has features to help keep your information secure.  However, as with anything involving the Internet, we can never guarantee the complete confidentiality of the information. </a:t>
            </a:r>
            <a:r>
              <a:rPr lang="en-US" sz="1050" dirty="0">
                <a:latin typeface="Calibri" panose="020F0502020204030204" pitchFamily="34" charset="0"/>
                <a:ea typeface="Times New Roman" panose="02020603050405020304" pitchFamily="18" charset="0"/>
                <a:cs typeface="Calibri" panose="020F0502020204030204" pitchFamily="34" charset="0"/>
              </a:rPr>
              <a:t>Please be aware, while we make every effort to safeguard your data once received on our servers via </a:t>
            </a:r>
            <a:r>
              <a:rPr lang="en-US" sz="1050" dirty="0" err="1">
                <a:latin typeface="Calibri" panose="020F0502020204030204" pitchFamily="34" charset="0"/>
                <a:ea typeface="Times New Roman" panose="02020603050405020304" pitchFamily="18" charset="0"/>
                <a:cs typeface="Calibri" panose="020F0502020204030204" pitchFamily="34" charset="0"/>
              </a:rPr>
              <a:t>REDCap</a:t>
            </a:r>
            <a:r>
              <a:rPr lang="en-US" sz="1050" dirty="0">
                <a:latin typeface="Calibri" panose="020F0502020204030204" pitchFamily="34" charset="0"/>
                <a:ea typeface="Times New Roman" panose="02020603050405020304" pitchFamily="18" charset="0"/>
                <a:cs typeface="Calibri" panose="020F0502020204030204" pitchFamily="34" charset="0"/>
              </a:rPr>
              <a:t>, given the nature of online surveys, as with anything involving the Internet, we can never guarantee the confidentiality of the data while still </a:t>
            </a:r>
            <a:br>
              <a:rPr lang="en-US" sz="1050" dirty="0">
                <a:latin typeface="Calibri" panose="020F0502020204030204" pitchFamily="34" charset="0"/>
                <a:ea typeface="Times New Roman" panose="02020603050405020304" pitchFamily="18" charset="0"/>
                <a:cs typeface="Calibri" panose="020F0502020204030204" pitchFamily="34" charset="0"/>
              </a:rPr>
            </a:br>
            <a:r>
              <a:rPr lang="en-US" sz="1050" dirty="0" err="1">
                <a:latin typeface="Calibri" panose="020F0502020204030204" pitchFamily="34" charset="0"/>
                <a:ea typeface="Times New Roman" panose="02020603050405020304" pitchFamily="18" charset="0"/>
                <a:cs typeface="Calibri" panose="020F0502020204030204" pitchFamily="34" charset="0"/>
              </a:rPr>
              <a:t>en</a:t>
            </a:r>
            <a:r>
              <a:rPr lang="en-US" sz="1050" dirty="0">
                <a:latin typeface="Calibri" panose="020F0502020204030204" pitchFamily="34" charset="0"/>
                <a:ea typeface="Times New Roman" panose="02020603050405020304" pitchFamily="18" charset="0"/>
                <a:cs typeface="Calibri" panose="020F0502020204030204" pitchFamily="34" charset="0"/>
              </a:rPr>
              <a:t>-route to us. </a:t>
            </a:r>
          </a:p>
          <a:p>
            <a:pPr fontAlgn="base"/>
            <a:endParaRPr lang="en-US" sz="400" dirty="0">
              <a:latin typeface="Calibri" panose="020F0502020204030204" pitchFamily="34" charset="0"/>
              <a:ea typeface="Times New Roman" panose="02020603050405020304" pitchFamily="18" charset="0"/>
              <a:cs typeface="Calibri" panose="020F0502020204030204" pitchFamily="34" charset="0"/>
            </a:endParaRPr>
          </a:p>
          <a:p>
            <a:pPr fontAlgn="base"/>
            <a:r>
              <a:rPr lang="en-US" sz="1050" dirty="0">
                <a:latin typeface="Calibri" panose="020F0502020204030204" pitchFamily="34" charset="0"/>
                <a:ea typeface="Times New Roman" panose="02020603050405020304" pitchFamily="18" charset="0"/>
                <a:cs typeface="Calibri" panose="020F0502020204030204" pitchFamily="34" charset="0"/>
              </a:rPr>
              <a:t>If you have questions about this pre-screening survey or the _________ research study, please feel free to ask. You may contact the study team at______.  If you have complaints, suggestions, or questions about your rights as a research volunteer, contact the staff in the University of Kentucky Office of Research Integrity at 859-257-9428 or toll-free at 1-866-400-9428. </a:t>
            </a:r>
            <a:endParaRPr lang="en-US" sz="1100" dirty="0">
              <a:latin typeface="Times New Roman" panose="02020603050405020304" pitchFamily="18" charset="0"/>
              <a:ea typeface="Times New Roman" panose="02020603050405020304" pitchFamily="18" charset="0"/>
            </a:endParaRPr>
          </a:p>
          <a:p>
            <a:pPr fontAlgn="base"/>
            <a:r>
              <a:rPr lang="en-US" sz="300" dirty="0">
                <a:latin typeface="Arial" panose="020B0604020202020204" pitchFamily="34" charset="0"/>
                <a:ea typeface="Times New Roman" panose="02020603050405020304" pitchFamily="18" charset="0"/>
              </a:rPr>
              <a:t> </a:t>
            </a:r>
            <a:endParaRPr lang="en-US" sz="400" dirty="0">
              <a:latin typeface="Times New Roman" panose="02020603050405020304" pitchFamily="18" charset="0"/>
              <a:ea typeface="Times New Roman" panose="02020603050405020304" pitchFamily="18" charset="0"/>
            </a:endParaRPr>
          </a:p>
          <a:p>
            <a:pPr fontAlgn="base"/>
            <a:r>
              <a:rPr lang="en-US" sz="1050" dirty="0">
                <a:latin typeface="Calibri" panose="020F0502020204030204" pitchFamily="34" charset="0"/>
                <a:ea typeface="Times New Roman" panose="02020603050405020304" pitchFamily="18" charset="0"/>
                <a:cs typeface="Calibri" panose="020F0502020204030204" pitchFamily="34" charset="0"/>
              </a:rPr>
              <a:t>The survey will take about ___ minutes to complete.    By clicking the</a:t>
            </a:r>
            <a:r>
              <a:rPr lang="en-US" sz="1050" dirty="0">
                <a:latin typeface="Arial" panose="020B0604020202020204" pitchFamily="34" charset="0"/>
                <a:ea typeface="Times New Roman" panose="02020603050405020304" pitchFamily="18" charset="0"/>
              </a:rPr>
              <a:t> </a:t>
            </a:r>
            <a:r>
              <a:rPr lang="en-US" sz="1050" dirty="0">
                <a:latin typeface="Calibri" panose="020F0502020204030204" pitchFamily="34" charset="0"/>
                <a:ea typeface="Times New Roman" panose="02020603050405020304" pitchFamily="18" charset="0"/>
                <a:cs typeface="Calibri" panose="020F0502020204030204" pitchFamily="34" charset="0"/>
              </a:rPr>
              <a:t>[submit</a:t>
            </a:r>
            <a:r>
              <a:rPr lang="en-US" sz="1050" dirty="0">
                <a:latin typeface="Arial" panose="020B0604020202020204" pitchFamily="34" charset="0"/>
                <a:ea typeface="Times New Roman" panose="02020603050405020304" pitchFamily="18" charset="0"/>
              </a:rPr>
              <a:t>]</a:t>
            </a:r>
            <a:r>
              <a:rPr lang="en-US" sz="1050" dirty="0">
                <a:latin typeface="Calibri" panose="020F0502020204030204" pitchFamily="34" charset="0"/>
                <a:ea typeface="Times New Roman" panose="02020603050405020304" pitchFamily="18" charset="0"/>
                <a:cs typeface="Calibri" panose="020F0502020204030204" pitchFamily="34" charset="0"/>
              </a:rPr>
              <a:t> button below you are indicating that you understand the information and agree to begin the pre-screening survey.    </a:t>
            </a:r>
            <a:endParaRPr lang="en-US" sz="1100" dirty="0">
              <a:latin typeface="Times New Roman" panose="02020603050405020304" pitchFamily="18" charset="0"/>
              <a:ea typeface="Times New Roman" panose="02020603050405020304" pitchFamily="18" charset="0"/>
            </a:endParaRPr>
          </a:p>
          <a:p>
            <a:pPr fontAlgn="base"/>
            <a:endParaRPr lang="en-US" sz="1050" dirty="0">
              <a:ea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85227B79-ACF1-4F4F-8700-9F3B0DC7F091}"/>
              </a:ext>
            </a:extLst>
          </p:cNvPr>
          <p:cNvPicPr>
            <a:picLocks noChangeAspect="1"/>
          </p:cNvPicPr>
          <p:nvPr/>
        </p:nvPicPr>
        <p:blipFill rotWithShape="1">
          <a:blip r:embed="rId4"/>
          <a:srcRect l="20925" t="35340" r="17657" b="39547"/>
          <a:stretch/>
        </p:blipFill>
        <p:spPr>
          <a:xfrm>
            <a:off x="5397623" y="233522"/>
            <a:ext cx="2450237" cy="774179"/>
          </a:xfrm>
          <a:prstGeom prst="rect">
            <a:avLst/>
          </a:prstGeom>
        </p:spPr>
      </p:pic>
    </p:spTree>
    <p:extLst>
      <p:ext uri="{BB962C8B-B14F-4D97-AF65-F5344CB8AC3E}">
        <p14:creationId xmlns:p14="http://schemas.microsoft.com/office/powerpoint/2010/main" val="3775584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999</TotalTime>
  <Words>1956</Words>
  <Application>Microsoft Macintosh PowerPoint</Application>
  <PresentationFormat>Widescreen</PresentationFormat>
  <Paragraphs>119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Poskin, Roxane</dc:creator>
  <cp:lastModifiedBy>Poskin, Roxane</cp:lastModifiedBy>
  <cp:revision>33</cp:revision>
  <dcterms:created xsi:type="dcterms:W3CDTF">2020-05-13T12:40:52Z</dcterms:created>
  <dcterms:modified xsi:type="dcterms:W3CDTF">2020-05-22T19:49:56Z</dcterms:modified>
</cp:coreProperties>
</file>